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273" r:id="rId2"/>
    <p:sldId id="274" r:id="rId3"/>
    <p:sldId id="276" r:id="rId4"/>
    <p:sldId id="275" r:id="rId5"/>
  </p:sldIdLst>
  <p:sldSz cx="11522075" cy="1188085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2">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97" autoAdjust="0"/>
  </p:normalViewPr>
  <p:slideViewPr>
    <p:cSldViewPr>
      <p:cViewPr>
        <p:scale>
          <a:sx n="30" d="100"/>
          <a:sy n="30" d="100"/>
        </p:scale>
        <p:origin x="2565" y="847"/>
      </p:cViewPr>
      <p:guideLst>
        <p:guide orient="horz" pos="3742"/>
        <p:guide pos="36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16683-2563-4DAE-A30F-8641B158C4EE}" type="datetimeFigureOut">
              <a:rPr lang="es-ES" smtClean="0"/>
              <a:t>12/09/2023</a:t>
            </a:fld>
            <a:endParaRPr lang="es-ES"/>
          </a:p>
        </p:txBody>
      </p:sp>
      <p:sp>
        <p:nvSpPr>
          <p:cNvPr id="4" name="3 Marcador de imagen de diapositiva"/>
          <p:cNvSpPr>
            <a:spLocks noGrp="1" noRot="1" noChangeAspect="1"/>
          </p:cNvSpPr>
          <p:nvPr>
            <p:ph type="sldImg" idx="2"/>
          </p:nvPr>
        </p:nvSpPr>
        <p:spPr>
          <a:xfrm>
            <a:off x="1766888" y="685800"/>
            <a:ext cx="33242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0863F-A427-4D12-9669-98862776BB54}" type="slidenum">
              <a:rPr lang="es-ES" smtClean="0"/>
              <a:t>‹Nº›</a:t>
            </a:fld>
            <a:endParaRPr lang="es-ES"/>
          </a:p>
        </p:txBody>
      </p:sp>
    </p:spTree>
    <p:extLst>
      <p:ext uri="{BB962C8B-B14F-4D97-AF65-F5344CB8AC3E}">
        <p14:creationId xmlns:p14="http://schemas.microsoft.com/office/powerpoint/2010/main" val="272398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61A0B25-D03D-4427-A781-0FF700E52D6D}" type="slidenum">
              <a:rPr lang="es-ES" smtClean="0"/>
              <a:t>1</a:t>
            </a:fld>
            <a:endParaRPr lang="es-ES"/>
          </a:p>
        </p:txBody>
      </p:sp>
    </p:spTree>
    <p:extLst>
      <p:ext uri="{BB962C8B-B14F-4D97-AF65-F5344CB8AC3E}">
        <p14:creationId xmlns:p14="http://schemas.microsoft.com/office/powerpoint/2010/main" val="377332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770863F-A427-4D12-9669-98862776BB54}" type="slidenum">
              <a:rPr lang="es-ES" smtClean="0"/>
              <a:t>2</a:t>
            </a:fld>
            <a:endParaRPr lang="es-ES"/>
          </a:p>
        </p:txBody>
      </p:sp>
    </p:spTree>
    <p:extLst>
      <p:ext uri="{BB962C8B-B14F-4D97-AF65-F5344CB8AC3E}">
        <p14:creationId xmlns:p14="http://schemas.microsoft.com/office/powerpoint/2010/main" val="253485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770863F-A427-4D12-9669-98862776BB54}" type="slidenum">
              <a:rPr lang="es-ES" smtClean="0"/>
              <a:t>3</a:t>
            </a:fld>
            <a:endParaRPr lang="es-ES"/>
          </a:p>
        </p:txBody>
      </p:sp>
    </p:spTree>
    <p:extLst>
      <p:ext uri="{BB962C8B-B14F-4D97-AF65-F5344CB8AC3E}">
        <p14:creationId xmlns:p14="http://schemas.microsoft.com/office/powerpoint/2010/main" val="418553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61A0B25-D03D-4427-A781-0FF700E52D6D}" type="slidenum">
              <a:rPr lang="es-ES" smtClean="0"/>
              <a:t>4</a:t>
            </a:fld>
            <a:endParaRPr lang="es-ES"/>
          </a:p>
        </p:txBody>
      </p:sp>
    </p:spTree>
    <p:extLst>
      <p:ext uri="{BB962C8B-B14F-4D97-AF65-F5344CB8AC3E}">
        <p14:creationId xmlns:p14="http://schemas.microsoft.com/office/powerpoint/2010/main" val="2578570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64156" y="3690769"/>
            <a:ext cx="9793764" cy="2546682"/>
          </a:xfrm>
        </p:spPr>
        <p:txBody>
          <a:bodyPr/>
          <a:lstStyle/>
          <a:p>
            <a:r>
              <a:rPr lang="es-ES"/>
              <a:t>Haga clic para modificar el estilo de título del patrón</a:t>
            </a:r>
          </a:p>
        </p:txBody>
      </p:sp>
      <p:sp>
        <p:nvSpPr>
          <p:cNvPr id="3" name="2 Subtítulo"/>
          <p:cNvSpPr>
            <a:spLocks noGrp="1"/>
          </p:cNvSpPr>
          <p:nvPr>
            <p:ph type="subTitle" idx="1"/>
          </p:nvPr>
        </p:nvSpPr>
        <p:spPr>
          <a:xfrm>
            <a:off x="1728313" y="6732483"/>
            <a:ext cx="8065453" cy="303621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310178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107052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353509" y="475788"/>
            <a:ext cx="2592467" cy="101372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76104" y="475788"/>
            <a:ext cx="7585366" cy="101372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215124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313093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10164" y="7634551"/>
            <a:ext cx="9793764" cy="2359669"/>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10164" y="5035614"/>
            <a:ext cx="9793764" cy="259893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353382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76104" y="2772201"/>
            <a:ext cx="5088916" cy="784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857055" y="2772201"/>
            <a:ext cx="5088916" cy="784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39070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576106" y="2659443"/>
            <a:ext cx="5090917" cy="11083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76106" y="3767770"/>
            <a:ext cx="5090917" cy="684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853060" y="2659443"/>
            <a:ext cx="5092917" cy="11083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853060" y="3767770"/>
            <a:ext cx="5092917" cy="684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340527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22249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289971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76110" y="473037"/>
            <a:ext cx="3790683" cy="2013144"/>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504811" y="473039"/>
            <a:ext cx="6441160" cy="101399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76110" y="2486180"/>
            <a:ext cx="3790683" cy="81268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51778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258412" y="8316595"/>
            <a:ext cx="6913245" cy="981821"/>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258412" y="1061578"/>
            <a:ext cx="6913245" cy="7128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258412" y="9298416"/>
            <a:ext cx="6913245" cy="1394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944ABE9-9702-4AF3-ABE1-2DCF48A6A811}" type="datetimeFigureOut">
              <a:rPr lang="es-ES" smtClean="0"/>
              <a:t>12/09/2023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9694FB-1630-4C89-9ABC-E615E0D23083}" type="slidenum">
              <a:rPr lang="es-ES" smtClean="0"/>
              <a:t>‹Nº›</a:t>
            </a:fld>
            <a:endParaRPr lang="es-ES"/>
          </a:p>
        </p:txBody>
      </p:sp>
    </p:spTree>
    <p:extLst>
      <p:ext uri="{BB962C8B-B14F-4D97-AF65-F5344CB8AC3E}">
        <p14:creationId xmlns:p14="http://schemas.microsoft.com/office/powerpoint/2010/main" val="230448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76104" y="475787"/>
            <a:ext cx="10369868" cy="198014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576104" y="2772201"/>
            <a:ext cx="10369868" cy="784081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576104" y="11011793"/>
            <a:ext cx="2688484" cy="632545"/>
          </a:xfrm>
          <a:prstGeom prst="rect">
            <a:avLst/>
          </a:prstGeom>
        </p:spPr>
        <p:txBody>
          <a:bodyPr vert="horz" lIns="91440" tIns="45720" rIns="91440" bIns="45720" rtlCol="0" anchor="ctr"/>
          <a:lstStyle>
            <a:lvl1pPr algn="l">
              <a:defRPr sz="1200">
                <a:solidFill>
                  <a:schemeClr val="tx1">
                    <a:tint val="75000"/>
                  </a:schemeClr>
                </a:solidFill>
              </a:defRPr>
            </a:lvl1pPr>
          </a:lstStyle>
          <a:p>
            <a:fld id="{6944ABE9-9702-4AF3-ABE1-2DCF48A6A811}" type="datetimeFigureOut">
              <a:rPr lang="es-ES" smtClean="0"/>
              <a:t>12/09/2023</a:t>
            </a:fld>
            <a:endParaRPr lang="es-ES"/>
          </a:p>
        </p:txBody>
      </p:sp>
      <p:sp>
        <p:nvSpPr>
          <p:cNvPr id="5" name="4 Marcador de pie de página"/>
          <p:cNvSpPr>
            <a:spLocks noGrp="1"/>
          </p:cNvSpPr>
          <p:nvPr>
            <p:ph type="ftr" sz="quarter" idx="3"/>
          </p:nvPr>
        </p:nvSpPr>
        <p:spPr>
          <a:xfrm>
            <a:off x="3936711" y="11011793"/>
            <a:ext cx="3648657" cy="63254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257487" y="11011793"/>
            <a:ext cx="2688484" cy="632545"/>
          </a:xfrm>
          <a:prstGeom prst="rect">
            <a:avLst/>
          </a:prstGeom>
        </p:spPr>
        <p:txBody>
          <a:bodyPr vert="horz" lIns="91440" tIns="45720" rIns="91440" bIns="45720" rtlCol="0" anchor="ctr"/>
          <a:lstStyle>
            <a:lvl1pPr algn="r">
              <a:defRPr sz="1200">
                <a:solidFill>
                  <a:schemeClr val="tx1">
                    <a:tint val="75000"/>
                  </a:schemeClr>
                </a:solidFill>
              </a:defRPr>
            </a:lvl1pPr>
          </a:lstStyle>
          <a:p>
            <a:fld id="{0F9694FB-1630-4C89-9ABC-E615E0D23083}" type="slidenum">
              <a:rPr lang="es-ES" smtClean="0"/>
              <a:t>‹Nº›</a:t>
            </a:fld>
            <a:endParaRPr lang="es-ES"/>
          </a:p>
        </p:txBody>
      </p:sp>
    </p:spTree>
    <p:extLst>
      <p:ext uri="{BB962C8B-B14F-4D97-AF65-F5344CB8AC3E}">
        <p14:creationId xmlns:p14="http://schemas.microsoft.com/office/powerpoint/2010/main" val="630066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EEBAB56-7A71-EA04-A46B-9E1C5D156E5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171943" y="15583"/>
            <a:ext cx="7193540" cy="4796721"/>
          </a:xfrm>
          <a:prstGeom prst="rect">
            <a:avLst/>
          </a:prstGeom>
        </p:spPr>
      </p:pic>
      <p:pic>
        <p:nvPicPr>
          <p:cNvPr id="71" name="Imagen 70">
            <a:extLst>
              <a:ext uri="{FF2B5EF4-FFF2-40B4-BE49-F238E27FC236}">
                <a16:creationId xmlns:a16="http://schemas.microsoft.com/office/drawing/2014/main" id="{10C6EE5E-E05D-A7D7-9F3F-19227771D4CD}"/>
              </a:ext>
            </a:extLst>
          </p:cNvPr>
          <p:cNvPicPr>
            <a:picLocks noChangeAspect="1"/>
          </p:cNvPicPr>
          <p:nvPr/>
        </p:nvPicPr>
        <p:blipFill>
          <a:blip r:embed="rId5">
            <a:duotone>
              <a:schemeClr val="bg2">
                <a:shade val="45000"/>
                <a:satMod val="135000"/>
              </a:schemeClr>
              <a:prstClr val="white"/>
            </a:duotone>
          </a:blip>
          <a:stretch>
            <a:fillRect/>
          </a:stretch>
        </p:blipFill>
        <p:spPr>
          <a:xfrm>
            <a:off x="-2122629" y="3275878"/>
            <a:ext cx="8137124" cy="5425912"/>
          </a:xfrm>
          <a:prstGeom prst="rect">
            <a:avLst/>
          </a:prstGeom>
        </p:spPr>
      </p:pic>
      <p:sp>
        <p:nvSpPr>
          <p:cNvPr id="85" name="83 Rectángulo">
            <a:extLst>
              <a:ext uri="{FF2B5EF4-FFF2-40B4-BE49-F238E27FC236}">
                <a16:creationId xmlns:a16="http://schemas.microsoft.com/office/drawing/2014/main" id="{4FBA2136-E2CF-B3E8-3A24-AF6CC0D3213D}"/>
              </a:ext>
            </a:extLst>
          </p:cNvPr>
          <p:cNvSpPr/>
          <p:nvPr/>
        </p:nvSpPr>
        <p:spPr>
          <a:xfrm>
            <a:off x="10458421" y="2142629"/>
            <a:ext cx="1917361" cy="1049570"/>
          </a:xfrm>
          <a:prstGeom prst="rect">
            <a:avLst/>
          </a:prstGeom>
          <a:solidFill>
            <a:schemeClr val="bg1"/>
          </a:solidFill>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Revisionism Orientation</a:t>
            </a:r>
          </a:p>
        </p:txBody>
      </p:sp>
      <p:sp>
        <p:nvSpPr>
          <p:cNvPr id="86" name="83 Rectángulo">
            <a:extLst>
              <a:ext uri="{FF2B5EF4-FFF2-40B4-BE49-F238E27FC236}">
                <a16:creationId xmlns:a16="http://schemas.microsoft.com/office/drawing/2014/main" id="{800D11CA-ADA4-5CD1-D61A-06B92C3F73D3}"/>
              </a:ext>
            </a:extLst>
          </p:cNvPr>
          <p:cNvSpPr/>
          <p:nvPr/>
        </p:nvSpPr>
        <p:spPr>
          <a:xfrm>
            <a:off x="4942246" y="6130491"/>
            <a:ext cx="1956891" cy="792396"/>
          </a:xfrm>
          <a:prstGeom prst="rect">
            <a:avLst/>
          </a:prstGeom>
          <a:solidFill>
            <a:schemeClr val="bg1"/>
          </a:solidFill>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a:latin typeface="Arial" panose="020B0604020202020204" pitchFamily="34" charset="0"/>
                <a:cs typeface="Arial" panose="020B0604020202020204" pitchFamily="34" charset="0"/>
              </a:rPr>
              <a:t>Coupling</a:t>
            </a:r>
          </a:p>
          <a:p>
            <a:pPr algn="ctr"/>
            <a:r>
              <a:rPr lang="en-US" sz="2400" b="1" dirty="0">
                <a:latin typeface="Arial" panose="020B0604020202020204" pitchFamily="34" charset="0"/>
                <a:cs typeface="Arial" panose="020B0604020202020204" pitchFamily="34" charset="0"/>
              </a:rPr>
              <a:t>Orientation</a:t>
            </a:r>
          </a:p>
        </p:txBody>
      </p:sp>
      <p:cxnSp>
        <p:nvCxnSpPr>
          <p:cNvPr id="87" name="Conector recto 86">
            <a:extLst>
              <a:ext uri="{FF2B5EF4-FFF2-40B4-BE49-F238E27FC236}">
                <a16:creationId xmlns:a16="http://schemas.microsoft.com/office/drawing/2014/main" id="{88012CE3-4307-46A4-B74B-A7DBAC2D57EE}"/>
              </a:ext>
            </a:extLst>
          </p:cNvPr>
          <p:cNvCxnSpPr>
            <a:cxnSpLocks/>
          </p:cNvCxnSpPr>
          <p:nvPr/>
        </p:nvCxnSpPr>
        <p:spPr>
          <a:xfrm flipV="1">
            <a:off x="4118367" y="324752"/>
            <a:ext cx="5433603" cy="3669915"/>
          </a:xfrm>
          <a:prstGeom prst="line">
            <a:avLst/>
          </a:prstGeom>
          <a:ln w="12700">
            <a:solidFill>
              <a:schemeClr val="bg1">
                <a:lumMod val="65000"/>
              </a:schemeClr>
            </a:solidFill>
            <a:prstDash val="sysDash"/>
          </a:ln>
        </p:spPr>
        <p:style>
          <a:lnRef idx="1">
            <a:schemeClr val="dk1"/>
          </a:lnRef>
          <a:fillRef idx="0">
            <a:schemeClr val="dk1"/>
          </a:fillRef>
          <a:effectRef idx="0">
            <a:schemeClr val="dk1"/>
          </a:effectRef>
          <a:fontRef idx="minor">
            <a:schemeClr val="tx1"/>
          </a:fontRef>
        </p:style>
      </p:cxnSp>
      <p:sp>
        <p:nvSpPr>
          <p:cNvPr id="88" name="83 Rectángulo">
            <a:extLst>
              <a:ext uri="{FF2B5EF4-FFF2-40B4-BE49-F238E27FC236}">
                <a16:creationId xmlns:a16="http://schemas.microsoft.com/office/drawing/2014/main" id="{A43A041F-BD9A-38BF-84A4-3D816318E19A}"/>
              </a:ext>
            </a:extLst>
          </p:cNvPr>
          <p:cNvSpPr/>
          <p:nvPr/>
        </p:nvSpPr>
        <p:spPr>
          <a:xfrm rot="19505270">
            <a:off x="8286826" y="5117731"/>
            <a:ext cx="3861742" cy="341831"/>
          </a:xfrm>
          <a:prstGeom prst="rect">
            <a:avLst/>
          </a:prstGeom>
          <a:solidFill>
            <a:schemeClr val="bg1"/>
          </a:solidFill>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Ambivalent</a:t>
            </a:r>
            <a:r>
              <a:rPr lang="es-E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a:solidFill>
                  <a:schemeClr val="tx1">
                    <a:lumMod val="65000"/>
                    <a:lumOff val="35000"/>
                  </a:schemeClr>
                </a:solidFill>
                <a:latin typeface="Arial" panose="020B0604020202020204" pitchFamily="34" charset="0"/>
                <a:cs typeface="Arial" panose="020B0604020202020204" pitchFamily="34" charset="0"/>
              </a:rPr>
              <a:t>Scenario</a:t>
            </a:r>
          </a:p>
        </p:txBody>
      </p:sp>
      <p:sp>
        <p:nvSpPr>
          <p:cNvPr id="91" name="Elipse 90">
            <a:extLst>
              <a:ext uri="{FF2B5EF4-FFF2-40B4-BE49-F238E27FC236}">
                <a16:creationId xmlns:a16="http://schemas.microsoft.com/office/drawing/2014/main" id="{A339A279-CAD2-FED4-F856-E74421EC9C82}"/>
              </a:ext>
            </a:extLst>
          </p:cNvPr>
          <p:cNvSpPr/>
          <p:nvPr/>
        </p:nvSpPr>
        <p:spPr>
          <a:xfrm>
            <a:off x="6849458" y="6226100"/>
            <a:ext cx="601178" cy="6011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A</a:t>
            </a:r>
          </a:p>
        </p:txBody>
      </p:sp>
      <p:sp>
        <p:nvSpPr>
          <p:cNvPr id="92" name="Elipse 91">
            <a:extLst>
              <a:ext uri="{FF2B5EF4-FFF2-40B4-BE49-F238E27FC236}">
                <a16:creationId xmlns:a16="http://schemas.microsoft.com/office/drawing/2014/main" id="{D12809E0-B1FE-1102-CE84-0C89BED47613}"/>
              </a:ext>
            </a:extLst>
          </p:cNvPr>
          <p:cNvSpPr/>
          <p:nvPr/>
        </p:nvSpPr>
        <p:spPr>
          <a:xfrm>
            <a:off x="12293023" y="2361283"/>
            <a:ext cx="601178" cy="60117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B</a:t>
            </a:r>
          </a:p>
        </p:txBody>
      </p:sp>
      <p:sp>
        <p:nvSpPr>
          <p:cNvPr id="101" name="83 Rectángulo">
            <a:extLst>
              <a:ext uri="{FF2B5EF4-FFF2-40B4-BE49-F238E27FC236}">
                <a16:creationId xmlns:a16="http://schemas.microsoft.com/office/drawing/2014/main" id="{8DE5A9C3-7910-0DB4-821A-6B9B792F3788}"/>
              </a:ext>
            </a:extLst>
          </p:cNvPr>
          <p:cNvSpPr/>
          <p:nvPr/>
        </p:nvSpPr>
        <p:spPr>
          <a:xfrm rot="19867880">
            <a:off x="346501" y="1113502"/>
            <a:ext cx="4993438" cy="792396"/>
          </a:xfrm>
          <a:prstGeom prst="rect">
            <a:avLst/>
          </a:prstGeom>
          <a:solidFill>
            <a:schemeClr val="bg1"/>
          </a:solidFill>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lumMod val="65000"/>
                    <a:lumOff val="35000"/>
                  </a:schemeClr>
                </a:solidFill>
                <a:latin typeface="Arial" panose="020B0604020202020204" pitchFamily="34" charset="0"/>
                <a:cs typeface="Arial" panose="020B0604020202020204" pitchFamily="34" charset="0"/>
              </a:rPr>
              <a:t>Parallel</a:t>
            </a:r>
            <a:r>
              <a:rPr lang="es-E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a:solidFill>
                  <a:schemeClr val="tx1">
                    <a:lumMod val="65000"/>
                    <a:lumOff val="35000"/>
                  </a:schemeClr>
                </a:solidFill>
                <a:latin typeface="Arial" panose="020B0604020202020204" pitchFamily="34" charset="0"/>
                <a:cs typeface="Arial" panose="020B0604020202020204" pitchFamily="34" charset="0"/>
              </a:rPr>
              <a:t>or</a:t>
            </a:r>
            <a:r>
              <a:rPr lang="es-E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a:solidFill>
                  <a:schemeClr val="tx1">
                    <a:lumMod val="65000"/>
                    <a:lumOff val="35000"/>
                  </a:schemeClr>
                </a:solidFill>
                <a:latin typeface="Arial" panose="020B0604020202020204" pitchFamily="34" charset="0"/>
                <a:cs typeface="Arial" panose="020B0604020202020204" pitchFamily="34" charset="0"/>
              </a:rPr>
              <a:t>Shadow</a:t>
            </a:r>
            <a:r>
              <a:rPr lang="es-E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a:solidFill>
                  <a:schemeClr val="tx1">
                    <a:lumMod val="65000"/>
                    <a:lumOff val="35000"/>
                  </a:schemeClr>
                </a:solidFill>
                <a:latin typeface="Arial" panose="020B0604020202020204" pitchFamily="34" charset="0"/>
                <a:cs typeface="Arial" panose="020B0604020202020204" pitchFamily="34" charset="0"/>
              </a:rPr>
              <a:t>Institutionality</a:t>
            </a:r>
          </a:p>
        </p:txBody>
      </p:sp>
      <p:cxnSp>
        <p:nvCxnSpPr>
          <p:cNvPr id="102" name="Conector recto 101">
            <a:extLst>
              <a:ext uri="{FF2B5EF4-FFF2-40B4-BE49-F238E27FC236}">
                <a16:creationId xmlns:a16="http://schemas.microsoft.com/office/drawing/2014/main" id="{492C48FC-6FB7-C460-F7FC-FFBD24D418F9}"/>
              </a:ext>
            </a:extLst>
          </p:cNvPr>
          <p:cNvCxnSpPr>
            <a:cxnSpLocks/>
          </p:cNvCxnSpPr>
          <p:nvPr/>
        </p:nvCxnSpPr>
        <p:spPr>
          <a:xfrm flipV="1">
            <a:off x="5545013" y="4488482"/>
            <a:ext cx="5499402" cy="3863912"/>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104" name="Conector recto 103">
            <a:extLst>
              <a:ext uri="{FF2B5EF4-FFF2-40B4-BE49-F238E27FC236}">
                <a16:creationId xmlns:a16="http://schemas.microsoft.com/office/drawing/2014/main" id="{25A904BC-2A4C-B966-6C76-EB377F2D492E}"/>
              </a:ext>
            </a:extLst>
          </p:cNvPr>
          <p:cNvCxnSpPr>
            <a:cxnSpLocks/>
          </p:cNvCxnSpPr>
          <p:nvPr/>
        </p:nvCxnSpPr>
        <p:spPr>
          <a:xfrm flipV="1">
            <a:off x="144413" y="145242"/>
            <a:ext cx="5791115" cy="3210129"/>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106" name="Conector recto 105">
            <a:extLst>
              <a:ext uri="{FF2B5EF4-FFF2-40B4-BE49-F238E27FC236}">
                <a16:creationId xmlns:a16="http://schemas.microsoft.com/office/drawing/2014/main" id="{96960FDC-7C6F-4ABF-6B4A-78FBD75BBDAB}"/>
              </a:ext>
            </a:extLst>
          </p:cNvPr>
          <p:cNvCxnSpPr>
            <a:cxnSpLocks/>
          </p:cNvCxnSpPr>
          <p:nvPr/>
        </p:nvCxnSpPr>
        <p:spPr>
          <a:xfrm flipV="1">
            <a:off x="11413083" y="3275878"/>
            <a:ext cx="1716405" cy="1212604"/>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118" name="Conector recto 117">
            <a:extLst>
              <a:ext uri="{FF2B5EF4-FFF2-40B4-BE49-F238E27FC236}">
                <a16:creationId xmlns:a16="http://schemas.microsoft.com/office/drawing/2014/main" id="{2A53DF87-D69B-EDE6-E9EA-F54213A86FD8}"/>
              </a:ext>
            </a:extLst>
          </p:cNvPr>
          <p:cNvCxnSpPr>
            <a:cxnSpLocks/>
          </p:cNvCxnSpPr>
          <p:nvPr/>
        </p:nvCxnSpPr>
        <p:spPr>
          <a:xfrm>
            <a:off x="7380298" y="6757387"/>
            <a:ext cx="314857" cy="369709"/>
          </a:xfrm>
          <a:prstGeom prst="line">
            <a:avLst/>
          </a:prstGeom>
          <a:ln w="25400">
            <a:headEnd type="triangle" w="lg" len="lg"/>
            <a:tailEnd w="lg" len="lg"/>
          </a:ln>
        </p:spPr>
        <p:style>
          <a:lnRef idx="1">
            <a:schemeClr val="dk1"/>
          </a:lnRef>
          <a:fillRef idx="0">
            <a:schemeClr val="dk1"/>
          </a:fillRef>
          <a:effectRef idx="0">
            <a:schemeClr val="dk1"/>
          </a:effectRef>
          <a:fontRef idx="minor">
            <a:schemeClr val="tx1"/>
          </a:fontRef>
        </p:style>
      </p:cxnSp>
      <p:cxnSp>
        <p:nvCxnSpPr>
          <p:cNvPr id="120" name="Conector recto 119">
            <a:extLst>
              <a:ext uri="{FF2B5EF4-FFF2-40B4-BE49-F238E27FC236}">
                <a16:creationId xmlns:a16="http://schemas.microsoft.com/office/drawing/2014/main" id="{92B731C3-438E-8377-A3C6-80BD91CD8285}"/>
              </a:ext>
            </a:extLst>
          </p:cNvPr>
          <p:cNvCxnSpPr>
            <a:cxnSpLocks/>
          </p:cNvCxnSpPr>
          <p:nvPr/>
        </p:nvCxnSpPr>
        <p:spPr>
          <a:xfrm flipV="1">
            <a:off x="7682336" y="6130539"/>
            <a:ext cx="1405668" cy="993074"/>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136" name="Conector recto 135">
            <a:extLst>
              <a:ext uri="{FF2B5EF4-FFF2-40B4-BE49-F238E27FC236}">
                <a16:creationId xmlns:a16="http://schemas.microsoft.com/office/drawing/2014/main" id="{AB80CEA7-37B8-C07B-440D-DA9BB176777F}"/>
              </a:ext>
            </a:extLst>
          </p:cNvPr>
          <p:cNvCxnSpPr>
            <a:cxnSpLocks/>
          </p:cNvCxnSpPr>
          <p:nvPr/>
        </p:nvCxnSpPr>
        <p:spPr>
          <a:xfrm>
            <a:off x="12801844" y="2907241"/>
            <a:ext cx="314857" cy="369709"/>
          </a:xfrm>
          <a:prstGeom prst="line">
            <a:avLst/>
          </a:prstGeom>
          <a:ln w="25400">
            <a:headEnd type="triangle" w="lg" len="lg"/>
            <a:tailEnd w="lg" len="lg"/>
          </a:ln>
        </p:spPr>
        <p:style>
          <a:lnRef idx="1">
            <a:schemeClr val="dk1"/>
          </a:lnRef>
          <a:fillRef idx="0">
            <a:schemeClr val="dk1"/>
          </a:fillRef>
          <a:effectRef idx="0">
            <a:schemeClr val="dk1"/>
          </a:effectRef>
          <a:fontRef idx="minor">
            <a:schemeClr val="tx1"/>
          </a:fontRef>
        </p:style>
      </p:cxnSp>
      <p:sp>
        <p:nvSpPr>
          <p:cNvPr id="142" name="83 Rectángulo">
            <a:extLst>
              <a:ext uri="{FF2B5EF4-FFF2-40B4-BE49-F238E27FC236}">
                <a16:creationId xmlns:a16="http://schemas.microsoft.com/office/drawing/2014/main" id="{A3D24BB4-B1AF-2956-9A07-91CB48838F68}"/>
              </a:ext>
            </a:extLst>
          </p:cNvPr>
          <p:cNvSpPr/>
          <p:nvPr/>
        </p:nvSpPr>
        <p:spPr>
          <a:xfrm rot="19475713">
            <a:off x="9034841" y="5425973"/>
            <a:ext cx="3362384" cy="274812"/>
          </a:xfrm>
          <a:prstGeom prst="rect">
            <a:avLst/>
          </a:prstGeom>
          <a:solidFill>
            <a:schemeClr val="bg1"/>
          </a:solidFill>
          <a:ln w="95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Foreign</a:t>
            </a:r>
            <a:r>
              <a:rPr lang="es-ES"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Policy</a:t>
            </a:r>
          </a:p>
        </p:txBody>
      </p:sp>
      <p:sp>
        <p:nvSpPr>
          <p:cNvPr id="143" name="Elipse 142">
            <a:extLst>
              <a:ext uri="{FF2B5EF4-FFF2-40B4-BE49-F238E27FC236}">
                <a16:creationId xmlns:a16="http://schemas.microsoft.com/office/drawing/2014/main" id="{54A9B7AD-A918-79C5-30C5-3978414C2341}"/>
              </a:ext>
            </a:extLst>
          </p:cNvPr>
          <p:cNvSpPr/>
          <p:nvPr/>
        </p:nvSpPr>
        <p:spPr>
          <a:xfrm rot="19361557">
            <a:off x="9111399" y="6227332"/>
            <a:ext cx="601178" cy="6011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D</a:t>
            </a:r>
          </a:p>
        </p:txBody>
      </p:sp>
      <p:cxnSp>
        <p:nvCxnSpPr>
          <p:cNvPr id="149" name="Conector recto 148">
            <a:extLst>
              <a:ext uri="{FF2B5EF4-FFF2-40B4-BE49-F238E27FC236}">
                <a16:creationId xmlns:a16="http://schemas.microsoft.com/office/drawing/2014/main" id="{95879910-B386-62DC-70F6-790F92A9759B}"/>
              </a:ext>
            </a:extLst>
          </p:cNvPr>
          <p:cNvCxnSpPr>
            <a:cxnSpLocks/>
          </p:cNvCxnSpPr>
          <p:nvPr/>
        </p:nvCxnSpPr>
        <p:spPr>
          <a:xfrm flipV="1">
            <a:off x="4297323" y="2463872"/>
            <a:ext cx="5652277" cy="3600819"/>
          </a:xfrm>
          <a:prstGeom prst="line">
            <a:avLst/>
          </a:prstGeom>
          <a:ln w="19050">
            <a:solidFill>
              <a:schemeClr val="tx1"/>
            </a:solidFill>
            <a:prstDash val="sysDash"/>
            <a:headEnd type="oval"/>
            <a:tailEnd type="oval"/>
          </a:ln>
        </p:spPr>
        <p:style>
          <a:lnRef idx="1">
            <a:schemeClr val="dk1"/>
          </a:lnRef>
          <a:fillRef idx="0">
            <a:schemeClr val="dk1"/>
          </a:fillRef>
          <a:effectRef idx="0">
            <a:schemeClr val="dk1"/>
          </a:effectRef>
          <a:fontRef idx="minor">
            <a:schemeClr val="tx1"/>
          </a:fontRef>
        </p:style>
      </p:cxnSp>
      <p:sp>
        <p:nvSpPr>
          <p:cNvPr id="178" name="57 CuadroTexto">
            <a:extLst>
              <a:ext uri="{FF2B5EF4-FFF2-40B4-BE49-F238E27FC236}">
                <a16:creationId xmlns:a16="http://schemas.microsoft.com/office/drawing/2014/main" id="{A296CBD3-FF10-965E-2A29-1179B498C0EE}"/>
              </a:ext>
            </a:extLst>
          </p:cNvPr>
          <p:cNvSpPr txBox="1"/>
          <p:nvPr/>
        </p:nvSpPr>
        <p:spPr>
          <a:xfrm>
            <a:off x="-1492397" y="8654042"/>
            <a:ext cx="14223000" cy="400110"/>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Process of adoption of the prevailing institutional framework and status quo as a passive actor in the international system</a:t>
            </a:r>
            <a:r>
              <a:rPr lang="es-ES" sz="2000" dirty="0">
                <a:latin typeface="Arial" panose="020B0604020202020204" pitchFamily="34" charset="0"/>
                <a:cs typeface="Arial" panose="020B0604020202020204" pitchFamily="34" charset="0"/>
              </a:rPr>
              <a:t>.</a:t>
            </a:r>
          </a:p>
        </p:txBody>
      </p:sp>
      <p:sp>
        <p:nvSpPr>
          <p:cNvPr id="179" name="Elipse 178">
            <a:extLst>
              <a:ext uri="{FF2B5EF4-FFF2-40B4-BE49-F238E27FC236}">
                <a16:creationId xmlns:a16="http://schemas.microsoft.com/office/drawing/2014/main" id="{B0FB13DD-8807-FA73-61C8-87FCF412014F}"/>
              </a:ext>
            </a:extLst>
          </p:cNvPr>
          <p:cNvSpPr/>
          <p:nvPr/>
        </p:nvSpPr>
        <p:spPr>
          <a:xfrm>
            <a:off x="-2093832" y="8530880"/>
            <a:ext cx="601178" cy="6011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A</a:t>
            </a:r>
          </a:p>
        </p:txBody>
      </p:sp>
      <p:sp>
        <p:nvSpPr>
          <p:cNvPr id="180" name="Elipse 179">
            <a:extLst>
              <a:ext uri="{FF2B5EF4-FFF2-40B4-BE49-F238E27FC236}">
                <a16:creationId xmlns:a16="http://schemas.microsoft.com/office/drawing/2014/main" id="{CEA88EC9-471D-A0DB-32F2-0C7C2F2ABC2C}"/>
              </a:ext>
            </a:extLst>
          </p:cNvPr>
          <p:cNvSpPr/>
          <p:nvPr/>
        </p:nvSpPr>
        <p:spPr>
          <a:xfrm>
            <a:off x="-2089574" y="9187993"/>
            <a:ext cx="601178" cy="60117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B</a:t>
            </a:r>
          </a:p>
        </p:txBody>
      </p:sp>
      <p:sp>
        <p:nvSpPr>
          <p:cNvPr id="181" name="57 CuadroTexto">
            <a:extLst>
              <a:ext uri="{FF2B5EF4-FFF2-40B4-BE49-F238E27FC236}">
                <a16:creationId xmlns:a16="http://schemas.microsoft.com/office/drawing/2014/main" id="{10D4C760-FCB4-2E51-1021-01F2867F9F7D}"/>
              </a:ext>
            </a:extLst>
          </p:cNvPr>
          <p:cNvSpPr txBox="1"/>
          <p:nvPr/>
        </p:nvSpPr>
        <p:spPr>
          <a:xfrm>
            <a:off x="-1523780" y="9249669"/>
            <a:ext cx="14401079" cy="400110"/>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Process of redefinition of existing and established institutions as an active member of the international system.</a:t>
            </a:r>
            <a:endParaRPr lang="es-ES" sz="2000" dirty="0">
              <a:latin typeface="Arial" panose="020B0604020202020204" pitchFamily="34" charset="0"/>
              <a:cs typeface="Arial" panose="020B0604020202020204" pitchFamily="34" charset="0"/>
            </a:endParaRPr>
          </a:p>
        </p:txBody>
      </p:sp>
      <p:sp>
        <p:nvSpPr>
          <p:cNvPr id="182" name="CuadroTexto 181">
            <a:extLst>
              <a:ext uri="{FF2B5EF4-FFF2-40B4-BE49-F238E27FC236}">
                <a16:creationId xmlns:a16="http://schemas.microsoft.com/office/drawing/2014/main" id="{794BE580-B10D-DE2F-7B4A-E2DFE09C604E}"/>
              </a:ext>
            </a:extLst>
          </p:cNvPr>
          <p:cNvSpPr txBox="1"/>
          <p:nvPr/>
        </p:nvSpPr>
        <p:spPr>
          <a:xfrm>
            <a:off x="-1470952" y="9858270"/>
            <a:ext cx="14365153" cy="707886"/>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It seeks to preserve international peace, strengthen national security vis-à-vis other countries and promote cooperation between different states in the economic, commercial and cultural spheres.</a:t>
            </a:r>
          </a:p>
        </p:txBody>
      </p:sp>
      <p:sp>
        <p:nvSpPr>
          <p:cNvPr id="183" name="Elipse 182">
            <a:extLst>
              <a:ext uri="{FF2B5EF4-FFF2-40B4-BE49-F238E27FC236}">
                <a16:creationId xmlns:a16="http://schemas.microsoft.com/office/drawing/2014/main" id="{1676B3C1-5BD2-FC9E-591F-43958D972B71}"/>
              </a:ext>
            </a:extLst>
          </p:cNvPr>
          <p:cNvSpPr/>
          <p:nvPr/>
        </p:nvSpPr>
        <p:spPr>
          <a:xfrm>
            <a:off x="-2093902" y="9847523"/>
            <a:ext cx="601178" cy="6011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D</a:t>
            </a:r>
          </a:p>
        </p:txBody>
      </p:sp>
      <p:sp>
        <p:nvSpPr>
          <p:cNvPr id="184" name="57 CuadroTexto">
            <a:extLst>
              <a:ext uri="{FF2B5EF4-FFF2-40B4-BE49-F238E27FC236}">
                <a16:creationId xmlns:a16="http://schemas.microsoft.com/office/drawing/2014/main" id="{2112F936-C0E6-59DD-F72E-97610F5B1C5A}"/>
              </a:ext>
            </a:extLst>
          </p:cNvPr>
          <p:cNvSpPr txBox="1"/>
          <p:nvPr/>
        </p:nvSpPr>
        <p:spPr>
          <a:xfrm>
            <a:off x="2866196" y="5086526"/>
            <a:ext cx="2021951" cy="830997"/>
          </a:xfrm>
          <a:prstGeom prst="rect">
            <a:avLst/>
          </a:prstGeom>
          <a:noFill/>
        </p:spPr>
        <p:txBody>
          <a:bodyPr wrap="square" rtlCol="0">
            <a:spAutoFit/>
          </a:bodyPr>
          <a:lstStyle/>
          <a:p>
            <a:pPr algn="ctr"/>
            <a:r>
              <a:rPr lang="es-ES" sz="2400" b="1" dirty="0">
                <a:latin typeface="Arial" panose="020B0604020202020204" pitchFamily="34" charset="0"/>
                <a:cs typeface="Arial" panose="020B0604020202020204" pitchFamily="34" charset="0"/>
              </a:rPr>
              <a:t>China (Beijing)</a:t>
            </a:r>
          </a:p>
        </p:txBody>
      </p:sp>
      <p:sp>
        <p:nvSpPr>
          <p:cNvPr id="185" name="57 CuadroTexto">
            <a:extLst>
              <a:ext uri="{FF2B5EF4-FFF2-40B4-BE49-F238E27FC236}">
                <a16:creationId xmlns:a16="http://schemas.microsoft.com/office/drawing/2014/main" id="{B29F3453-5152-62AB-6389-396DCFC52753}"/>
              </a:ext>
            </a:extLst>
          </p:cNvPr>
          <p:cNvSpPr txBox="1"/>
          <p:nvPr/>
        </p:nvSpPr>
        <p:spPr>
          <a:xfrm>
            <a:off x="8937979" y="1587738"/>
            <a:ext cx="1943005" cy="830997"/>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China </a:t>
            </a:r>
          </a:p>
          <a:p>
            <a:r>
              <a:rPr lang="es-ES" sz="2400" b="1" dirty="0">
                <a:latin typeface="Arial" panose="020B0604020202020204" pitchFamily="34" charset="0"/>
                <a:cs typeface="Arial" panose="020B0604020202020204" pitchFamily="34" charset="0"/>
              </a:rPr>
              <a:t>(Beijing)</a:t>
            </a:r>
          </a:p>
        </p:txBody>
      </p:sp>
    </p:spTree>
    <p:extLst>
      <p:ext uri="{BB962C8B-B14F-4D97-AF65-F5344CB8AC3E}">
        <p14:creationId xmlns:p14="http://schemas.microsoft.com/office/powerpoint/2010/main" val="205781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7 CuadroTexto">
            <a:extLst>
              <a:ext uri="{FF2B5EF4-FFF2-40B4-BE49-F238E27FC236}">
                <a16:creationId xmlns:a16="http://schemas.microsoft.com/office/drawing/2014/main" id="{1C6B676A-DD88-55FF-443F-389C27924944}"/>
              </a:ext>
            </a:extLst>
          </p:cNvPr>
          <p:cNvSpPr txBox="1"/>
          <p:nvPr/>
        </p:nvSpPr>
        <p:spPr>
          <a:xfrm>
            <a:off x="9496057" y="2312002"/>
            <a:ext cx="1918766" cy="1492716"/>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It has new revisions in 1988, 1993, 1999, 2004 and 2018. It is the fourth constitution in the country's history, after those of 1954, 1975 and 1978.</a:t>
            </a:r>
            <a:endParaRPr lang="es-ES" sz="1300" dirty="0">
              <a:latin typeface="Arial" panose="020B0604020202020204" pitchFamily="34" charset="0"/>
              <a:cs typeface="Arial" panose="020B0604020202020204" pitchFamily="34" charset="0"/>
            </a:endParaRPr>
          </a:p>
        </p:txBody>
      </p:sp>
      <p:sp>
        <p:nvSpPr>
          <p:cNvPr id="7" name="47 CuadroTexto">
            <a:extLst>
              <a:ext uri="{FF2B5EF4-FFF2-40B4-BE49-F238E27FC236}">
                <a16:creationId xmlns:a16="http://schemas.microsoft.com/office/drawing/2014/main" id="{50BA8014-735C-9FDC-12E9-3E151F893724}"/>
              </a:ext>
            </a:extLst>
          </p:cNvPr>
          <p:cNvSpPr txBox="1"/>
          <p:nvPr/>
        </p:nvSpPr>
        <p:spPr>
          <a:xfrm>
            <a:off x="9506048" y="501947"/>
            <a:ext cx="1897889" cy="1492716"/>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In this case, a Full Member of the WTO since 2001 and responsible for the rules contained in the GATT 1947 updated in 1994.</a:t>
            </a:r>
            <a:endParaRPr lang="es-ES" sz="1300" dirty="0">
              <a:latin typeface="Arial" panose="020B0604020202020204" pitchFamily="34" charset="0"/>
              <a:cs typeface="Arial" panose="020B0604020202020204" pitchFamily="34" charset="0"/>
            </a:endParaRPr>
          </a:p>
        </p:txBody>
      </p:sp>
      <p:cxnSp>
        <p:nvCxnSpPr>
          <p:cNvPr id="10" name="Conector recto 9">
            <a:extLst>
              <a:ext uri="{FF2B5EF4-FFF2-40B4-BE49-F238E27FC236}">
                <a16:creationId xmlns:a16="http://schemas.microsoft.com/office/drawing/2014/main" id="{EA5B7C3B-576E-EBDF-14D4-5CF76ED4D190}"/>
              </a:ext>
            </a:extLst>
          </p:cNvPr>
          <p:cNvCxnSpPr/>
          <p:nvPr/>
        </p:nvCxnSpPr>
        <p:spPr>
          <a:xfrm>
            <a:off x="5332743" y="1128957"/>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47 CuadroTexto">
            <a:extLst>
              <a:ext uri="{FF2B5EF4-FFF2-40B4-BE49-F238E27FC236}">
                <a16:creationId xmlns:a16="http://schemas.microsoft.com/office/drawing/2014/main" id="{4718E959-D9A3-0A23-98C3-D59BB64DCCA3}"/>
              </a:ext>
            </a:extLst>
          </p:cNvPr>
          <p:cNvSpPr txBox="1"/>
          <p:nvPr/>
        </p:nvSpPr>
        <p:spPr>
          <a:xfrm>
            <a:off x="2826232" y="504699"/>
            <a:ext cx="2650514" cy="1692771"/>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In this case the GATT legal system and all its XXXVIII articles. The Legal Texts of (1986-1994) and its more than 60 agreements plus any new texts arising from Ministerial Conferences and Rounds of Negotiations.</a:t>
            </a:r>
            <a:endParaRPr lang="es-ES" sz="1300" dirty="0">
              <a:latin typeface="Arial" panose="020B0604020202020204" pitchFamily="34" charset="0"/>
              <a:cs typeface="Arial" panose="020B0604020202020204" pitchFamily="34" charset="0"/>
            </a:endParaRPr>
          </a:p>
        </p:txBody>
      </p:sp>
      <p:cxnSp>
        <p:nvCxnSpPr>
          <p:cNvPr id="13" name="27 Conector recto de flecha">
            <a:extLst>
              <a:ext uri="{FF2B5EF4-FFF2-40B4-BE49-F238E27FC236}">
                <a16:creationId xmlns:a16="http://schemas.microsoft.com/office/drawing/2014/main" id="{63F9E692-B0C4-EDA3-AD4B-7568B1FDEF43}"/>
              </a:ext>
            </a:extLst>
          </p:cNvPr>
          <p:cNvCxnSpPr>
            <a:cxnSpLocks/>
          </p:cNvCxnSpPr>
          <p:nvPr/>
        </p:nvCxnSpPr>
        <p:spPr>
          <a:xfrm>
            <a:off x="7443244" y="1731124"/>
            <a:ext cx="0" cy="3727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75 CuadroTexto">
            <a:extLst>
              <a:ext uri="{FF2B5EF4-FFF2-40B4-BE49-F238E27FC236}">
                <a16:creationId xmlns:a16="http://schemas.microsoft.com/office/drawing/2014/main" id="{9DDA5124-BECC-C566-4D8A-006EF24BCBC5}"/>
              </a:ext>
            </a:extLst>
          </p:cNvPr>
          <p:cNvSpPr txBox="1"/>
          <p:nvPr/>
        </p:nvSpPr>
        <p:spPr>
          <a:xfrm>
            <a:off x="2955612" y="-202653"/>
            <a:ext cx="2455020" cy="292388"/>
          </a:xfrm>
          <a:prstGeom prst="rect">
            <a:avLst/>
          </a:prstGeom>
          <a:noFill/>
          <a:ln w="952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dirty="0">
                <a:solidFill>
                  <a:schemeClr val="tx1"/>
                </a:solidFill>
                <a:latin typeface="Arial" panose="020B0604020202020204" pitchFamily="34" charset="0"/>
                <a:cs typeface="Arial" panose="020B0604020202020204" pitchFamily="34" charset="0"/>
              </a:rPr>
              <a:t>Relating Guidelines</a:t>
            </a:r>
          </a:p>
        </p:txBody>
      </p:sp>
      <p:sp>
        <p:nvSpPr>
          <p:cNvPr id="15" name="75 CuadroTexto">
            <a:extLst>
              <a:ext uri="{FF2B5EF4-FFF2-40B4-BE49-F238E27FC236}">
                <a16:creationId xmlns:a16="http://schemas.microsoft.com/office/drawing/2014/main" id="{DCF9E5CF-4B9D-1DCC-5697-E1978FA4C549}"/>
              </a:ext>
            </a:extLst>
          </p:cNvPr>
          <p:cNvSpPr txBox="1"/>
          <p:nvPr/>
        </p:nvSpPr>
        <p:spPr>
          <a:xfrm>
            <a:off x="6152553" y="-177283"/>
            <a:ext cx="2231836" cy="292388"/>
          </a:xfrm>
          <a:prstGeom prst="rect">
            <a:avLst/>
          </a:prstGeom>
          <a:noFill/>
          <a:ln w="952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tx1"/>
                </a:solidFill>
                <a:latin typeface="Arial" panose="020B0604020202020204" pitchFamily="34" charset="0"/>
                <a:cs typeface="Arial" panose="020B0604020202020204" pitchFamily="34" charset="0"/>
              </a:rPr>
              <a:t>Regulatory Sources</a:t>
            </a:r>
          </a:p>
        </p:txBody>
      </p:sp>
      <p:sp>
        <p:nvSpPr>
          <p:cNvPr id="16" name="75 CuadroTexto">
            <a:extLst>
              <a:ext uri="{FF2B5EF4-FFF2-40B4-BE49-F238E27FC236}">
                <a16:creationId xmlns:a16="http://schemas.microsoft.com/office/drawing/2014/main" id="{1D47C02D-12B3-493E-8048-C938294F6CA3}"/>
              </a:ext>
            </a:extLst>
          </p:cNvPr>
          <p:cNvSpPr txBox="1"/>
          <p:nvPr/>
        </p:nvSpPr>
        <p:spPr>
          <a:xfrm>
            <a:off x="9332348" y="-174812"/>
            <a:ext cx="2231836" cy="292388"/>
          </a:xfrm>
          <a:prstGeom prst="rect">
            <a:avLst/>
          </a:prstGeom>
          <a:noFill/>
          <a:ln w="952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tx1"/>
                </a:solidFill>
                <a:latin typeface="Arial" panose="020B0604020202020204" pitchFamily="34" charset="0"/>
                <a:cs typeface="Arial" panose="020B0604020202020204" pitchFamily="34" charset="0"/>
              </a:rPr>
              <a:t>Related Clarifications</a:t>
            </a:r>
          </a:p>
        </p:txBody>
      </p:sp>
      <p:cxnSp>
        <p:nvCxnSpPr>
          <p:cNvPr id="17" name="27 Conector recto de flecha">
            <a:extLst>
              <a:ext uri="{FF2B5EF4-FFF2-40B4-BE49-F238E27FC236}">
                <a16:creationId xmlns:a16="http://schemas.microsoft.com/office/drawing/2014/main" id="{94F0ED45-9826-BCFA-14B8-ED9B57B63517}"/>
              </a:ext>
            </a:extLst>
          </p:cNvPr>
          <p:cNvCxnSpPr/>
          <p:nvPr/>
        </p:nvCxnSpPr>
        <p:spPr>
          <a:xfrm>
            <a:off x="8593728" y="1128957"/>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4DE86FB9-3862-0294-3F34-B63C2A59165A}"/>
              </a:ext>
            </a:extLst>
          </p:cNvPr>
          <p:cNvCxnSpPr/>
          <p:nvPr/>
        </p:nvCxnSpPr>
        <p:spPr>
          <a:xfrm>
            <a:off x="5304691" y="3062154"/>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47 CuadroTexto">
            <a:extLst>
              <a:ext uri="{FF2B5EF4-FFF2-40B4-BE49-F238E27FC236}">
                <a16:creationId xmlns:a16="http://schemas.microsoft.com/office/drawing/2014/main" id="{14B2A9EC-D718-D9BE-EE38-D9E78BC1A234}"/>
              </a:ext>
            </a:extLst>
          </p:cNvPr>
          <p:cNvSpPr txBox="1"/>
          <p:nvPr/>
        </p:nvSpPr>
        <p:spPr>
          <a:xfrm>
            <a:off x="2829813" y="2357524"/>
            <a:ext cx="2650514" cy="1492716"/>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It has 138 articles divided into four chapters: General Principles, The Fundamental Rights and Duties of Citizens, The Structure of the State and The National Flag, the National Anthem, the National Emblem and the Capital.</a:t>
            </a:r>
            <a:endParaRPr lang="es-ES" sz="1300" dirty="0">
              <a:latin typeface="Arial" panose="020B0604020202020204" pitchFamily="34" charset="0"/>
              <a:cs typeface="Arial" panose="020B0604020202020204" pitchFamily="34" charset="0"/>
            </a:endParaRPr>
          </a:p>
        </p:txBody>
      </p:sp>
      <p:cxnSp>
        <p:nvCxnSpPr>
          <p:cNvPr id="23" name="27 Conector recto de flecha">
            <a:extLst>
              <a:ext uri="{FF2B5EF4-FFF2-40B4-BE49-F238E27FC236}">
                <a16:creationId xmlns:a16="http://schemas.microsoft.com/office/drawing/2014/main" id="{0A8481A0-53F7-9197-C785-33A47F39CF1A}"/>
              </a:ext>
            </a:extLst>
          </p:cNvPr>
          <p:cNvCxnSpPr/>
          <p:nvPr/>
        </p:nvCxnSpPr>
        <p:spPr>
          <a:xfrm>
            <a:off x="8559321" y="3062154"/>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47 CuadroTexto">
            <a:extLst>
              <a:ext uri="{FF2B5EF4-FFF2-40B4-BE49-F238E27FC236}">
                <a16:creationId xmlns:a16="http://schemas.microsoft.com/office/drawing/2014/main" id="{A5FB90C8-73BA-1A3A-CF7C-C3F4A39638BB}"/>
              </a:ext>
            </a:extLst>
          </p:cNvPr>
          <p:cNvSpPr txBox="1"/>
          <p:nvPr/>
        </p:nvSpPr>
        <p:spPr>
          <a:xfrm>
            <a:off x="9485171" y="4742288"/>
            <a:ext cx="1918766" cy="892552"/>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Adopted on May 12, 1994, and entered into force on July 1, 1994, with a revision in 2004.</a:t>
            </a:r>
            <a:endParaRPr lang="es-ES" sz="1300" dirty="0">
              <a:latin typeface="Arial" panose="020B0604020202020204" pitchFamily="34" charset="0"/>
              <a:cs typeface="Arial" panose="020B0604020202020204" pitchFamily="34" charset="0"/>
            </a:endParaRPr>
          </a:p>
        </p:txBody>
      </p:sp>
      <p:cxnSp>
        <p:nvCxnSpPr>
          <p:cNvPr id="30" name="Conector recto 29">
            <a:extLst>
              <a:ext uri="{FF2B5EF4-FFF2-40B4-BE49-F238E27FC236}">
                <a16:creationId xmlns:a16="http://schemas.microsoft.com/office/drawing/2014/main" id="{93A9F7AA-2C14-7B91-448F-5A7BF37E4483}"/>
              </a:ext>
            </a:extLst>
          </p:cNvPr>
          <p:cNvCxnSpPr/>
          <p:nvPr/>
        </p:nvCxnSpPr>
        <p:spPr>
          <a:xfrm>
            <a:off x="5304691" y="5218737"/>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47 CuadroTexto">
            <a:extLst>
              <a:ext uri="{FF2B5EF4-FFF2-40B4-BE49-F238E27FC236}">
                <a16:creationId xmlns:a16="http://schemas.microsoft.com/office/drawing/2014/main" id="{4664FF23-622E-5666-C9B8-09D94F2E6E20}"/>
              </a:ext>
            </a:extLst>
          </p:cNvPr>
          <p:cNvSpPr txBox="1"/>
          <p:nvPr/>
        </p:nvSpPr>
        <p:spPr>
          <a:xfrm>
            <a:off x="2795368" y="4693330"/>
            <a:ext cx="2650514" cy="1292662"/>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It has XI chapters and 70 articles that regulate the import and export of goods and technologies, as well as the international trade of services such as intellectual property.</a:t>
            </a:r>
            <a:endParaRPr lang="es-ES" sz="1300" dirty="0">
              <a:latin typeface="Arial" panose="020B0604020202020204" pitchFamily="34" charset="0"/>
              <a:cs typeface="Arial" panose="020B0604020202020204" pitchFamily="34" charset="0"/>
            </a:endParaRPr>
          </a:p>
        </p:txBody>
      </p:sp>
      <p:cxnSp>
        <p:nvCxnSpPr>
          <p:cNvPr id="38" name="27 Conector recto de flecha">
            <a:extLst>
              <a:ext uri="{FF2B5EF4-FFF2-40B4-BE49-F238E27FC236}">
                <a16:creationId xmlns:a16="http://schemas.microsoft.com/office/drawing/2014/main" id="{C0347F67-F93C-A0A2-3E9D-B50A81658BE9}"/>
              </a:ext>
            </a:extLst>
          </p:cNvPr>
          <p:cNvCxnSpPr/>
          <p:nvPr/>
        </p:nvCxnSpPr>
        <p:spPr>
          <a:xfrm>
            <a:off x="8559321" y="5164145"/>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66 Abrir llave">
            <a:extLst>
              <a:ext uri="{FF2B5EF4-FFF2-40B4-BE49-F238E27FC236}">
                <a16:creationId xmlns:a16="http://schemas.microsoft.com/office/drawing/2014/main" id="{AB9CC546-6877-1369-BA3C-030E2B09A40B}"/>
              </a:ext>
            </a:extLst>
          </p:cNvPr>
          <p:cNvSpPr/>
          <p:nvPr/>
        </p:nvSpPr>
        <p:spPr>
          <a:xfrm>
            <a:off x="1951137" y="8131934"/>
            <a:ext cx="531094" cy="1928377"/>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00">
              <a:latin typeface="Arial" panose="020B0604020202020204" pitchFamily="34" charset="0"/>
              <a:cs typeface="Arial" panose="020B0604020202020204" pitchFamily="34" charset="0"/>
            </a:endParaRPr>
          </a:p>
        </p:txBody>
      </p:sp>
      <p:sp>
        <p:nvSpPr>
          <p:cNvPr id="57" name="96 CuadroTexto">
            <a:extLst>
              <a:ext uri="{FF2B5EF4-FFF2-40B4-BE49-F238E27FC236}">
                <a16:creationId xmlns:a16="http://schemas.microsoft.com/office/drawing/2014/main" id="{8CEE880A-6F55-BA1E-E775-0BD0647916D2}"/>
              </a:ext>
            </a:extLst>
          </p:cNvPr>
          <p:cNvSpPr txBox="1"/>
          <p:nvPr/>
        </p:nvSpPr>
        <p:spPr>
          <a:xfrm rot="16200000">
            <a:off x="674741" y="8917781"/>
            <a:ext cx="2231836" cy="292388"/>
          </a:xfrm>
          <a:prstGeom prst="rect">
            <a:avLst/>
          </a:prstGeom>
          <a:solidFill>
            <a:schemeClr val="tx1">
              <a:lumMod val="65000"/>
              <a:lumOff val="35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dirty="0">
                <a:solidFill>
                  <a:schemeClr val="bg1">
                    <a:lumMod val="95000"/>
                  </a:schemeClr>
                </a:solidFill>
                <a:latin typeface="Arial" panose="020B0604020202020204" pitchFamily="34" charset="0"/>
                <a:cs typeface="Arial" panose="020B0604020202020204" pitchFamily="34" charset="0"/>
              </a:rPr>
              <a:t>Local Regulations</a:t>
            </a:r>
          </a:p>
        </p:txBody>
      </p:sp>
      <p:sp>
        <p:nvSpPr>
          <p:cNvPr id="60" name="66 Abrir llave">
            <a:extLst>
              <a:ext uri="{FF2B5EF4-FFF2-40B4-BE49-F238E27FC236}">
                <a16:creationId xmlns:a16="http://schemas.microsoft.com/office/drawing/2014/main" id="{4647D841-F092-A2D4-A58A-7BF0812BA7F8}"/>
              </a:ext>
            </a:extLst>
          </p:cNvPr>
          <p:cNvSpPr/>
          <p:nvPr/>
        </p:nvSpPr>
        <p:spPr>
          <a:xfrm>
            <a:off x="1951137" y="4412756"/>
            <a:ext cx="531094" cy="3535300"/>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00">
              <a:latin typeface="Arial" panose="020B0604020202020204" pitchFamily="34" charset="0"/>
              <a:cs typeface="Arial" panose="020B0604020202020204" pitchFamily="34" charset="0"/>
            </a:endParaRPr>
          </a:p>
        </p:txBody>
      </p:sp>
      <p:sp>
        <p:nvSpPr>
          <p:cNvPr id="61" name="96 CuadroTexto">
            <a:extLst>
              <a:ext uri="{FF2B5EF4-FFF2-40B4-BE49-F238E27FC236}">
                <a16:creationId xmlns:a16="http://schemas.microsoft.com/office/drawing/2014/main" id="{5A352F42-CE4A-712A-9257-8068420F23E3}"/>
              </a:ext>
            </a:extLst>
          </p:cNvPr>
          <p:cNvSpPr txBox="1"/>
          <p:nvPr/>
        </p:nvSpPr>
        <p:spPr>
          <a:xfrm rot="16200000">
            <a:off x="665473" y="6025989"/>
            <a:ext cx="2231836" cy="292388"/>
          </a:xfrm>
          <a:prstGeom prst="rect">
            <a:avLst/>
          </a:prstGeom>
          <a:solidFill>
            <a:schemeClr val="tx1">
              <a:lumMod val="65000"/>
              <a:lumOff val="35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bg1">
                    <a:lumMod val="95000"/>
                  </a:schemeClr>
                </a:solidFill>
                <a:latin typeface="Arial" panose="020B0604020202020204" pitchFamily="34" charset="0"/>
                <a:cs typeface="Arial" panose="020B0604020202020204" pitchFamily="34" charset="0"/>
              </a:rPr>
              <a:t>Laws</a:t>
            </a:r>
          </a:p>
        </p:txBody>
      </p:sp>
      <p:sp>
        <p:nvSpPr>
          <p:cNvPr id="65" name="66 Abrir llave">
            <a:extLst>
              <a:ext uri="{FF2B5EF4-FFF2-40B4-BE49-F238E27FC236}">
                <a16:creationId xmlns:a16="http://schemas.microsoft.com/office/drawing/2014/main" id="{C0A714ED-B14C-D665-701E-E3DAFCEFC83D}"/>
              </a:ext>
            </a:extLst>
          </p:cNvPr>
          <p:cNvSpPr/>
          <p:nvPr/>
        </p:nvSpPr>
        <p:spPr>
          <a:xfrm>
            <a:off x="1925735" y="2194234"/>
            <a:ext cx="531094" cy="1777526"/>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00">
              <a:latin typeface="Arial" panose="020B0604020202020204" pitchFamily="34" charset="0"/>
              <a:cs typeface="Arial" panose="020B0604020202020204" pitchFamily="34" charset="0"/>
            </a:endParaRPr>
          </a:p>
        </p:txBody>
      </p:sp>
      <p:sp>
        <p:nvSpPr>
          <p:cNvPr id="67" name="96 CuadroTexto">
            <a:extLst>
              <a:ext uri="{FF2B5EF4-FFF2-40B4-BE49-F238E27FC236}">
                <a16:creationId xmlns:a16="http://schemas.microsoft.com/office/drawing/2014/main" id="{A8283A50-95DC-E177-ABE9-431A4827E3B1}"/>
              </a:ext>
            </a:extLst>
          </p:cNvPr>
          <p:cNvSpPr txBox="1"/>
          <p:nvPr/>
        </p:nvSpPr>
        <p:spPr>
          <a:xfrm rot="16200000">
            <a:off x="951314" y="2925204"/>
            <a:ext cx="1676812" cy="292388"/>
          </a:xfrm>
          <a:prstGeom prst="rect">
            <a:avLst/>
          </a:prstGeom>
          <a:solidFill>
            <a:schemeClr val="tx1">
              <a:lumMod val="65000"/>
              <a:lumOff val="35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bg1">
                    <a:lumMod val="95000"/>
                  </a:schemeClr>
                </a:solidFill>
                <a:latin typeface="Arial" panose="020B0604020202020204" pitchFamily="34" charset="0"/>
                <a:cs typeface="Arial" panose="020B0604020202020204" pitchFamily="34" charset="0"/>
              </a:rPr>
              <a:t>Constitution</a:t>
            </a:r>
          </a:p>
        </p:txBody>
      </p:sp>
      <p:sp>
        <p:nvSpPr>
          <p:cNvPr id="68" name="66 Abrir llave">
            <a:extLst>
              <a:ext uri="{FF2B5EF4-FFF2-40B4-BE49-F238E27FC236}">
                <a16:creationId xmlns:a16="http://schemas.microsoft.com/office/drawing/2014/main" id="{0C8E8C46-224B-D4DE-870C-991B28E93A5C}"/>
              </a:ext>
            </a:extLst>
          </p:cNvPr>
          <p:cNvSpPr/>
          <p:nvPr/>
        </p:nvSpPr>
        <p:spPr>
          <a:xfrm>
            <a:off x="1943609" y="124716"/>
            <a:ext cx="531094" cy="1777526"/>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00">
              <a:latin typeface="Arial" panose="020B0604020202020204" pitchFamily="34" charset="0"/>
              <a:cs typeface="Arial" panose="020B0604020202020204" pitchFamily="34" charset="0"/>
            </a:endParaRPr>
          </a:p>
        </p:txBody>
      </p:sp>
      <p:sp>
        <p:nvSpPr>
          <p:cNvPr id="69" name="96 CuadroTexto">
            <a:extLst>
              <a:ext uri="{FF2B5EF4-FFF2-40B4-BE49-F238E27FC236}">
                <a16:creationId xmlns:a16="http://schemas.microsoft.com/office/drawing/2014/main" id="{96121367-20E3-410E-7776-F5F5E679CF4A}"/>
              </a:ext>
            </a:extLst>
          </p:cNvPr>
          <p:cNvSpPr txBox="1"/>
          <p:nvPr/>
        </p:nvSpPr>
        <p:spPr>
          <a:xfrm rot="16200000">
            <a:off x="553281" y="795474"/>
            <a:ext cx="2455020" cy="292388"/>
          </a:xfrm>
          <a:prstGeom prst="rect">
            <a:avLst/>
          </a:prstGeom>
          <a:solidFill>
            <a:schemeClr val="tx1">
              <a:lumMod val="65000"/>
              <a:lumOff val="35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bg1">
                    <a:lumMod val="95000"/>
                  </a:schemeClr>
                </a:solidFill>
                <a:latin typeface="Arial" panose="020B0604020202020204" pitchFamily="34" charset="0"/>
                <a:cs typeface="Arial" panose="020B0604020202020204" pitchFamily="34" charset="0"/>
              </a:rPr>
              <a:t>International Treaties</a:t>
            </a:r>
          </a:p>
        </p:txBody>
      </p:sp>
      <p:sp>
        <p:nvSpPr>
          <p:cNvPr id="70" name="96 CuadroTexto">
            <a:extLst>
              <a:ext uri="{FF2B5EF4-FFF2-40B4-BE49-F238E27FC236}">
                <a16:creationId xmlns:a16="http://schemas.microsoft.com/office/drawing/2014/main" id="{83352C5B-3944-7B17-6C31-6231A2CF826F}"/>
              </a:ext>
            </a:extLst>
          </p:cNvPr>
          <p:cNvSpPr txBox="1"/>
          <p:nvPr/>
        </p:nvSpPr>
        <p:spPr>
          <a:xfrm rot="16200000">
            <a:off x="1043517" y="11638176"/>
            <a:ext cx="1524375" cy="292388"/>
          </a:xfrm>
          <a:prstGeom prst="rect">
            <a:avLst/>
          </a:prstGeom>
          <a:solidFill>
            <a:schemeClr val="tx1">
              <a:lumMod val="65000"/>
              <a:lumOff val="35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dirty="0">
                <a:solidFill>
                  <a:schemeClr val="bg1">
                    <a:lumMod val="95000"/>
                  </a:schemeClr>
                </a:solidFill>
                <a:latin typeface="Arial" panose="020B0604020202020204" pitchFamily="34" charset="0"/>
                <a:cs typeface="Arial" panose="020B0604020202020204" pitchFamily="34" charset="0"/>
              </a:rPr>
              <a:t>Rules</a:t>
            </a:r>
          </a:p>
        </p:txBody>
      </p:sp>
      <p:cxnSp>
        <p:nvCxnSpPr>
          <p:cNvPr id="73" name="27 Conector recto de flecha">
            <a:extLst>
              <a:ext uri="{FF2B5EF4-FFF2-40B4-BE49-F238E27FC236}">
                <a16:creationId xmlns:a16="http://schemas.microsoft.com/office/drawing/2014/main" id="{712CA88F-C6C9-2884-369C-26E59977B23A}"/>
              </a:ext>
            </a:extLst>
          </p:cNvPr>
          <p:cNvCxnSpPr>
            <a:cxnSpLocks/>
          </p:cNvCxnSpPr>
          <p:nvPr/>
        </p:nvCxnSpPr>
        <p:spPr>
          <a:xfrm>
            <a:off x="5166375" y="11522165"/>
            <a:ext cx="0" cy="3727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E8C12FAC-86FA-8700-895E-A7C10008C703}"/>
              </a:ext>
            </a:extLst>
          </p:cNvPr>
          <p:cNvCxnSpPr>
            <a:cxnSpLocks/>
          </p:cNvCxnSpPr>
          <p:nvPr/>
        </p:nvCxnSpPr>
        <p:spPr>
          <a:xfrm>
            <a:off x="5166375" y="11520633"/>
            <a:ext cx="4534768" cy="0"/>
          </a:xfrm>
          <a:prstGeom prst="line">
            <a:avLst/>
          </a:prstGeom>
          <a:ln w="28575">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id="{ED4304FE-22F2-0265-2D60-F8BB28E537A7}"/>
              </a:ext>
            </a:extLst>
          </p:cNvPr>
          <p:cNvCxnSpPr>
            <a:cxnSpLocks/>
          </p:cNvCxnSpPr>
          <p:nvPr/>
        </p:nvCxnSpPr>
        <p:spPr>
          <a:xfrm>
            <a:off x="7443244" y="11326234"/>
            <a:ext cx="0" cy="1943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47 CuadroTexto">
            <a:extLst>
              <a:ext uri="{FF2B5EF4-FFF2-40B4-BE49-F238E27FC236}">
                <a16:creationId xmlns:a16="http://schemas.microsoft.com/office/drawing/2014/main" id="{37465FF4-904A-4CEB-5828-C1D3AFE49308}"/>
              </a:ext>
            </a:extLst>
          </p:cNvPr>
          <p:cNvSpPr txBox="1"/>
          <p:nvPr/>
        </p:nvSpPr>
        <p:spPr>
          <a:xfrm>
            <a:off x="3839905" y="11880850"/>
            <a:ext cx="2650514" cy="1492716"/>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s-ES" sz="1300" b="1" u="sng" dirty="0">
                <a:latin typeface="Arial" panose="020B0604020202020204" pitchFamily="34" charset="0"/>
                <a:cs typeface="Arial" panose="020B0604020202020204" pitchFamily="34" charset="0"/>
              </a:rPr>
              <a:t>Local</a:t>
            </a:r>
          </a:p>
          <a:p>
            <a:pPr lvl="0" algn="ctr" defTabSz="533400">
              <a:spcBef>
                <a:spcPct val="0"/>
              </a:spcBef>
            </a:pPr>
            <a:endParaRPr lang="es-CO" sz="1300" b="1" u="sng"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Local Formulated by provincial governments or autonomous regions with greater authority than those formulated by lower-level governments.</a:t>
            </a:r>
            <a:endParaRPr lang="es-ES" sz="1300" dirty="0">
              <a:latin typeface="Arial" panose="020B0604020202020204" pitchFamily="34" charset="0"/>
              <a:cs typeface="Arial" panose="020B0604020202020204" pitchFamily="34" charset="0"/>
            </a:endParaRPr>
          </a:p>
        </p:txBody>
      </p:sp>
      <p:sp>
        <p:nvSpPr>
          <p:cNvPr id="81" name="Elipse 11">
            <a:extLst>
              <a:ext uri="{FF2B5EF4-FFF2-40B4-BE49-F238E27FC236}">
                <a16:creationId xmlns:a16="http://schemas.microsoft.com/office/drawing/2014/main" id="{67C74AA1-BB95-674B-BA64-B89A41868508}"/>
              </a:ext>
            </a:extLst>
          </p:cNvPr>
          <p:cNvSpPr/>
          <p:nvPr/>
        </p:nvSpPr>
        <p:spPr>
          <a:xfrm>
            <a:off x="6309132" y="11783671"/>
            <a:ext cx="327547" cy="327547"/>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1" dirty="0">
                <a:solidFill>
                  <a:schemeClr val="bg1"/>
                </a:solidFill>
                <a:latin typeface="Arial" panose="020B0604020202020204" pitchFamily="34" charset="0"/>
                <a:cs typeface="Arial" panose="020B0604020202020204" pitchFamily="34" charset="0"/>
              </a:rPr>
              <a:t>A</a:t>
            </a:r>
          </a:p>
        </p:txBody>
      </p:sp>
      <p:cxnSp>
        <p:nvCxnSpPr>
          <p:cNvPr id="82" name="27 Conector recto de flecha">
            <a:extLst>
              <a:ext uri="{FF2B5EF4-FFF2-40B4-BE49-F238E27FC236}">
                <a16:creationId xmlns:a16="http://schemas.microsoft.com/office/drawing/2014/main" id="{48E3D21A-2C34-E0F5-251D-9CE71C40FC70}"/>
              </a:ext>
            </a:extLst>
          </p:cNvPr>
          <p:cNvCxnSpPr>
            <a:cxnSpLocks/>
          </p:cNvCxnSpPr>
          <p:nvPr/>
        </p:nvCxnSpPr>
        <p:spPr>
          <a:xfrm>
            <a:off x="9688708" y="11527449"/>
            <a:ext cx="0" cy="3727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47 CuadroTexto">
            <a:extLst>
              <a:ext uri="{FF2B5EF4-FFF2-40B4-BE49-F238E27FC236}">
                <a16:creationId xmlns:a16="http://schemas.microsoft.com/office/drawing/2014/main" id="{100191ED-ACA6-C9DD-3851-59B71037D966}"/>
              </a:ext>
            </a:extLst>
          </p:cNvPr>
          <p:cNvSpPr txBox="1"/>
          <p:nvPr/>
        </p:nvSpPr>
        <p:spPr>
          <a:xfrm>
            <a:off x="8362238" y="11886134"/>
            <a:ext cx="2650514" cy="1492716"/>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s-ES" sz="1300" b="1" u="sng" dirty="0">
                <a:latin typeface="Arial" panose="020B0604020202020204" pitchFamily="34" charset="0"/>
                <a:cs typeface="Arial" panose="020B0604020202020204" pitchFamily="34" charset="0"/>
              </a:rPr>
              <a:t>Departamental</a:t>
            </a:r>
          </a:p>
          <a:p>
            <a:pPr lvl="0" algn="ctr" defTabSz="533400">
              <a:spcBef>
                <a:spcPct val="0"/>
              </a:spcBef>
            </a:pPr>
            <a:endParaRPr lang="es-CO" sz="1300" b="1" u="sng"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These have authority at the departmental level, but their application is restricted to the respective limits of their authorities.</a:t>
            </a:r>
          </a:p>
        </p:txBody>
      </p:sp>
      <p:sp>
        <p:nvSpPr>
          <p:cNvPr id="84" name="Elipse 11">
            <a:extLst>
              <a:ext uri="{FF2B5EF4-FFF2-40B4-BE49-F238E27FC236}">
                <a16:creationId xmlns:a16="http://schemas.microsoft.com/office/drawing/2014/main" id="{80E94D3F-66CA-8349-319F-730A4DB89112}"/>
              </a:ext>
            </a:extLst>
          </p:cNvPr>
          <p:cNvSpPr/>
          <p:nvPr/>
        </p:nvSpPr>
        <p:spPr>
          <a:xfrm>
            <a:off x="10831465" y="11788955"/>
            <a:ext cx="327547" cy="327547"/>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1" dirty="0">
                <a:solidFill>
                  <a:schemeClr val="bg1"/>
                </a:solidFill>
                <a:latin typeface="Arial" panose="020B0604020202020204" pitchFamily="34" charset="0"/>
                <a:cs typeface="Arial" panose="020B0604020202020204" pitchFamily="34" charset="0"/>
              </a:rPr>
              <a:t>B</a:t>
            </a:r>
          </a:p>
        </p:txBody>
      </p:sp>
      <p:sp>
        <p:nvSpPr>
          <p:cNvPr id="88" name="66 Abrir llave">
            <a:extLst>
              <a:ext uri="{FF2B5EF4-FFF2-40B4-BE49-F238E27FC236}">
                <a16:creationId xmlns:a16="http://schemas.microsoft.com/office/drawing/2014/main" id="{2ACF53EA-7B6A-1320-8811-309ED239394B}"/>
              </a:ext>
            </a:extLst>
          </p:cNvPr>
          <p:cNvSpPr/>
          <p:nvPr/>
        </p:nvSpPr>
        <p:spPr>
          <a:xfrm>
            <a:off x="1968628" y="10343846"/>
            <a:ext cx="531093" cy="2881049"/>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00">
              <a:latin typeface="Arial" panose="020B0604020202020204" pitchFamily="34" charset="0"/>
              <a:cs typeface="Arial" panose="020B0604020202020204" pitchFamily="34" charset="0"/>
            </a:endParaRPr>
          </a:p>
        </p:txBody>
      </p:sp>
      <p:cxnSp>
        <p:nvCxnSpPr>
          <p:cNvPr id="89" name="Conector recto 88">
            <a:extLst>
              <a:ext uri="{FF2B5EF4-FFF2-40B4-BE49-F238E27FC236}">
                <a16:creationId xmlns:a16="http://schemas.microsoft.com/office/drawing/2014/main" id="{10772FC5-2ACD-1A3F-B756-41CDFB0503DB}"/>
              </a:ext>
            </a:extLst>
          </p:cNvPr>
          <p:cNvCxnSpPr/>
          <p:nvPr/>
        </p:nvCxnSpPr>
        <p:spPr>
          <a:xfrm>
            <a:off x="5304691" y="7099152"/>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47 CuadroTexto">
            <a:extLst>
              <a:ext uri="{FF2B5EF4-FFF2-40B4-BE49-F238E27FC236}">
                <a16:creationId xmlns:a16="http://schemas.microsoft.com/office/drawing/2014/main" id="{7812AA94-DE8B-0AFF-FE58-256E6AE6F25E}"/>
              </a:ext>
            </a:extLst>
          </p:cNvPr>
          <p:cNvSpPr txBox="1"/>
          <p:nvPr/>
        </p:nvSpPr>
        <p:spPr>
          <a:xfrm>
            <a:off x="2829813" y="6579580"/>
            <a:ext cx="2650514" cy="1092607"/>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It has VII chapters and 61 articles defining customs procedures and the legal status of products entering or leaving the Chinese national customs territory.</a:t>
            </a:r>
            <a:endParaRPr lang="es-ES" sz="1300" dirty="0">
              <a:latin typeface="Arial" panose="020B0604020202020204" pitchFamily="34" charset="0"/>
              <a:cs typeface="Arial" panose="020B0604020202020204" pitchFamily="34" charset="0"/>
            </a:endParaRPr>
          </a:p>
        </p:txBody>
      </p:sp>
      <p:sp>
        <p:nvSpPr>
          <p:cNvPr id="96" name="47 CuadroTexto">
            <a:extLst>
              <a:ext uri="{FF2B5EF4-FFF2-40B4-BE49-F238E27FC236}">
                <a16:creationId xmlns:a16="http://schemas.microsoft.com/office/drawing/2014/main" id="{BAC7EFA9-5E45-65BF-2BE8-1791FF5086C4}"/>
              </a:ext>
            </a:extLst>
          </p:cNvPr>
          <p:cNvSpPr txBox="1"/>
          <p:nvPr/>
        </p:nvSpPr>
        <p:spPr>
          <a:xfrm>
            <a:off x="9462988" y="6682010"/>
            <a:ext cx="1898311" cy="892552"/>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Adopted on January 22, 1987, entered into force on July 1, 1987, and revised in 2000.</a:t>
            </a:r>
            <a:endParaRPr lang="es-ES" sz="1300" dirty="0">
              <a:latin typeface="Arial" panose="020B0604020202020204" pitchFamily="34" charset="0"/>
              <a:cs typeface="Arial" panose="020B0604020202020204" pitchFamily="34" charset="0"/>
            </a:endParaRPr>
          </a:p>
        </p:txBody>
      </p:sp>
      <p:cxnSp>
        <p:nvCxnSpPr>
          <p:cNvPr id="97" name="27 Conector recto de flecha">
            <a:extLst>
              <a:ext uri="{FF2B5EF4-FFF2-40B4-BE49-F238E27FC236}">
                <a16:creationId xmlns:a16="http://schemas.microsoft.com/office/drawing/2014/main" id="{BFC26029-3B21-C5BA-EF90-4BDFF04E9A70}"/>
              </a:ext>
            </a:extLst>
          </p:cNvPr>
          <p:cNvCxnSpPr>
            <a:cxnSpLocks/>
          </p:cNvCxnSpPr>
          <p:nvPr/>
        </p:nvCxnSpPr>
        <p:spPr>
          <a:xfrm>
            <a:off x="-215627" y="13991673"/>
            <a:ext cx="5123970"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27 Conector recto de flecha">
            <a:extLst>
              <a:ext uri="{FF2B5EF4-FFF2-40B4-BE49-F238E27FC236}">
                <a16:creationId xmlns:a16="http://schemas.microsoft.com/office/drawing/2014/main" id="{D506A483-3339-923E-C6D0-451F47DCCD69}"/>
              </a:ext>
            </a:extLst>
          </p:cNvPr>
          <p:cNvCxnSpPr>
            <a:cxnSpLocks/>
          </p:cNvCxnSpPr>
          <p:nvPr/>
        </p:nvCxnSpPr>
        <p:spPr>
          <a:xfrm>
            <a:off x="651366" y="6180406"/>
            <a:ext cx="0" cy="1101377"/>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6" name="27 Conector recto de flecha">
            <a:extLst>
              <a:ext uri="{FF2B5EF4-FFF2-40B4-BE49-F238E27FC236}">
                <a16:creationId xmlns:a16="http://schemas.microsoft.com/office/drawing/2014/main" id="{11CCE413-D6DB-681A-704C-6A0505CA6789}"/>
              </a:ext>
            </a:extLst>
          </p:cNvPr>
          <p:cNvCxnSpPr>
            <a:cxnSpLocks/>
          </p:cNvCxnSpPr>
          <p:nvPr/>
        </p:nvCxnSpPr>
        <p:spPr>
          <a:xfrm flipV="1">
            <a:off x="651366" y="7828240"/>
            <a:ext cx="0" cy="1235825"/>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8" name="Conector recto 117">
            <a:extLst>
              <a:ext uri="{FF2B5EF4-FFF2-40B4-BE49-F238E27FC236}">
                <a16:creationId xmlns:a16="http://schemas.microsoft.com/office/drawing/2014/main" id="{633D58E7-A2CC-DC58-C120-721A35176777}"/>
              </a:ext>
            </a:extLst>
          </p:cNvPr>
          <p:cNvCxnSpPr>
            <a:cxnSpLocks/>
          </p:cNvCxnSpPr>
          <p:nvPr/>
        </p:nvCxnSpPr>
        <p:spPr>
          <a:xfrm>
            <a:off x="651366" y="6182903"/>
            <a:ext cx="975536"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4" name="47 CuadroTexto">
            <a:extLst>
              <a:ext uri="{FF2B5EF4-FFF2-40B4-BE49-F238E27FC236}">
                <a16:creationId xmlns:a16="http://schemas.microsoft.com/office/drawing/2014/main" id="{CD83EA1A-C0F0-D5FE-6AF8-0B7C848E2D14}"/>
              </a:ext>
            </a:extLst>
          </p:cNvPr>
          <p:cNvSpPr txBox="1"/>
          <p:nvPr/>
        </p:nvSpPr>
        <p:spPr>
          <a:xfrm>
            <a:off x="9502702" y="8099714"/>
            <a:ext cx="1898311" cy="2092881"/>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Adopted on October 29, 2003, and entered into force on November 23, 2003.</a:t>
            </a:r>
          </a:p>
          <a:p>
            <a:pPr lvl="0" algn="ctr" defTabSz="533400">
              <a:spcBef>
                <a:spcPct val="0"/>
              </a:spcBef>
            </a:pPr>
            <a:r>
              <a:rPr lang="en-US" sz="1300" dirty="0">
                <a:latin typeface="Arial" panose="020B0604020202020204" pitchFamily="34" charset="0"/>
                <a:cs typeface="Arial" panose="020B0604020202020204" pitchFamily="34" charset="0"/>
              </a:rPr>
              <a:t>- It is integrated with the existing Harmonized System (HS) of July 1, 1992, with annual updates until 2023.</a:t>
            </a:r>
            <a:endParaRPr lang="es-ES" sz="1300" dirty="0">
              <a:latin typeface="Arial" panose="020B0604020202020204" pitchFamily="34" charset="0"/>
              <a:cs typeface="Arial" panose="020B0604020202020204" pitchFamily="34" charset="0"/>
            </a:endParaRPr>
          </a:p>
        </p:txBody>
      </p:sp>
      <p:cxnSp>
        <p:nvCxnSpPr>
          <p:cNvPr id="126" name="Conector recto 125">
            <a:extLst>
              <a:ext uri="{FF2B5EF4-FFF2-40B4-BE49-F238E27FC236}">
                <a16:creationId xmlns:a16="http://schemas.microsoft.com/office/drawing/2014/main" id="{4707594E-CB50-B869-F3B6-6159C1641148}"/>
              </a:ext>
            </a:extLst>
          </p:cNvPr>
          <p:cNvCxnSpPr/>
          <p:nvPr/>
        </p:nvCxnSpPr>
        <p:spPr>
          <a:xfrm>
            <a:off x="5263024" y="9161456"/>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47 CuadroTexto">
            <a:extLst>
              <a:ext uri="{FF2B5EF4-FFF2-40B4-BE49-F238E27FC236}">
                <a16:creationId xmlns:a16="http://schemas.microsoft.com/office/drawing/2014/main" id="{3D3E17A0-2281-93E0-F033-200855E5B811}"/>
              </a:ext>
            </a:extLst>
          </p:cNvPr>
          <p:cNvSpPr txBox="1"/>
          <p:nvPr/>
        </p:nvSpPr>
        <p:spPr>
          <a:xfrm>
            <a:off x="2788146" y="8445940"/>
            <a:ext cx="2650514" cy="1692771"/>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It has VI chapters and 67 articles that seek to regulate the collection of customs duties and procedures. It is adapted to the Harmonized System of the World Customs Organization (WCO) and its XXI sections and 98 chapters.</a:t>
            </a:r>
            <a:endParaRPr lang="es-ES" sz="1300" dirty="0">
              <a:latin typeface="Arial" panose="020B0604020202020204" pitchFamily="34" charset="0"/>
              <a:cs typeface="Arial" panose="020B0604020202020204" pitchFamily="34" charset="0"/>
            </a:endParaRPr>
          </a:p>
        </p:txBody>
      </p:sp>
      <p:cxnSp>
        <p:nvCxnSpPr>
          <p:cNvPr id="130" name="27 Conector recto de flecha">
            <a:extLst>
              <a:ext uri="{FF2B5EF4-FFF2-40B4-BE49-F238E27FC236}">
                <a16:creationId xmlns:a16="http://schemas.microsoft.com/office/drawing/2014/main" id="{2A93B556-3BBA-4BEB-4713-EABECAB681C3}"/>
              </a:ext>
            </a:extLst>
          </p:cNvPr>
          <p:cNvCxnSpPr/>
          <p:nvPr/>
        </p:nvCxnSpPr>
        <p:spPr>
          <a:xfrm>
            <a:off x="8577272" y="9154568"/>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Conector recto 131">
            <a:extLst>
              <a:ext uri="{FF2B5EF4-FFF2-40B4-BE49-F238E27FC236}">
                <a16:creationId xmlns:a16="http://schemas.microsoft.com/office/drawing/2014/main" id="{708B0741-1073-2DA6-7AA3-F202007F91CF}"/>
              </a:ext>
            </a:extLst>
          </p:cNvPr>
          <p:cNvCxnSpPr>
            <a:cxnSpLocks/>
          </p:cNvCxnSpPr>
          <p:nvPr/>
        </p:nvCxnSpPr>
        <p:spPr>
          <a:xfrm>
            <a:off x="-215627" y="7524601"/>
            <a:ext cx="61650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a16="http://schemas.microsoft.com/office/drawing/2014/main" id="{3B1A54E5-0761-14BD-75E8-D9B57DC7A455}"/>
              </a:ext>
            </a:extLst>
          </p:cNvPr>
          <p:cNvCxnSpPr>
            <a:cxnSpLocks/>
          </p:cNvCxnSpPr>
          <p:nvPr/>
        </p:nvCxnSpPr>
        <p:spPr>
          <a:xfrm flipV="1">
            <a:off x="-215627" y="7553828"/>
            <a:ext cx="0" cy="643784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5" name="96 CuadroTexto">
            <a:extLst>
              <a:ext uri="{FF2B5EF4-FFF2-40B4-BE49-F238E27FC236}">
                <a16:creationId xmlns:a16="http://schemas.microsoft.com/office/drawing/2014/main" id="{17ADCB4D-F32B-AF2B-662E-B4AAAC88DC20}"/>
              </a:ext>
            </a:extLst>
          </p:cNvPr>
          <p:cNvSpPr txBox="1"/>
          <p:nvPr/>
        </p:nvSpPr>
        <p:spPr>
          <a:xfrm>
            <a:off x="0" y="7305020"/>
            <a:ext cx="1413554" cy="492443"/>
          </a:xfrm>
          <a:prstGeom prst="rect">
            <a:avLst/>
          </a:prstGeom>
          <a:solidFill>
            <a:schemeClr val="bg1">
              <a:lumMod val="95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tx1"/>
                </a:solidFill>
                <a:latin typeface="Arial" panose="020B0604020202020204" pitchFamily="34" charset="0"/>
                <a:cs typeface="Arial" panose="020B0604020202020204" pitchFamily="34" charset="0"/>
              </a:rPr>
              <a:t>Provisional Arrangements</a:t>
            </a:r>
          </a:p>
        </p:txBody>
      </p:sp>
      <p:cxnSp>
        <p:nvCxnSpPr>
          <p:cNvPr id="137" name="Conector recto 136">
            <a:extLst>
              <a:ext uri="{FF2B5EF4-FFF2-40B4-BE49-F238E27FC236}">
                <a16:creationId xmlns:a16="http://schemas.microsoft.com/office/drawing/2014/main" id="{7E28FDA9-9D0C-C993-74A8-803723FD4027}"/>
              </a:ext>
            </a:extLst>
          </p:cNvPr>
          <p:cNvCxnSpPr>
            <a:cxnSpLocks/>
          </p:cNvCxnSpPr>
          <p:nvPr/>
        </p:nvCxnSpPr>
        <p:spPr>
          <a:xfrm>
            <a:off x="651366" y="9064065"/>
            <a:ext cx="100045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2" name="47 CuadroTexto">
            <a:extLst>
              <a:ext uri="{FF2B5EF4-FFF2-40B4-BE49-F238E27FC236}">
                <a16:creationId xmlns:a16="http://schemas.microsoft.com/office/drawing/2014/main" id="{6EA6D4A7-F6B1-EDEA-9AFD-A575E956A064}"/>
              </a:ext>
            </a:extLst>
          </p:cNvPr>
          <p:cNvSpPr txBox="1"/>
          <p:nvPr/>
        </p:nvSpPr>
        <p:spPr>
          <a:xfrm>
            <a:off x="4908342" y="13482401"/>
            <a:ext cx="5029157" cy="1092607"/>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Decision of the third session of the Sixth National People's Congress authorizing the State Council to put forward provisional provisions related to the reform of the economic structure and the opening-up policy. According to the Law on the Legislation of the People's Republic of China of 2000 in Articles 78, 79, 80 and 82.</a:t>
            </a:r>
            <a:endParaRPr lang="es-ES" sz="1300" dirty="0">
              <a:latin typeface="Arial" panose="020B0604020202020204" pitchFamily="34" charset="0"/>
              <a:cs typeface="Arial" panose="020B0604020202020204" pitchFamily="34" charset="0"/>
            </a:endParaRPr>
          </a:p>
        </p:txBody>
      </p:sp>
      <p:cxnSp>
        <p:nvCxnSpPr>
          <p:cNvPr id="149" name="27 Conector recto de flecha">
            <a:extLst>
              <a:ext uri="{FF2B5EF4-FFF2-40B4-BE49-F238E27FC236}">
                <a16:creationId xmlns:a16="http://schemas.microsoft.com/office/drawing/2014/main" id="{73F99F3E-63E0-2221-719E-D55040DA8E5C}"/>
              </a:ext>
            </a:extLst>
          </p:cNvPr>
          <p:cNvCxnSpPr/>
          <p:nvPr/>
        </p:nvCxnSpPr>
        <p:spPr>
          <a:xfrm>
            <a:off x="8545671" y="7125644"/>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47 CuadroTexto">
            <a:extLst>
              <a:ext uri="{FF2B5EF4-FFF2-40B4-BE49-F238E27FC236}">
                <a16:creationId xmlns:a16="http://schemas.microsoft.com/office/drawing/2014/main" id="{354FE67F-990B-BD88-7F9A-035A4E61F038}"/>
              </a:ext>
            </a:extLst>
          </p:cNvPr>
          <p:cNvSpPr txBox="1"/>
          <p:nvPr/>
        </p:nvSpPr>
        <p:spPr>
          <a:xfrm>
            <a:off x="5943213" y="504700"/>
            <a:ext cx="2986173" cy="1292662"/>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b="1" dirty="0">
                <a:latin typeface="Arial" panose="020B0604020202020204" pitchFamily="34" charset="0"/>
                <a:cs typeface="Arial" panose="020B0604020202020204" pitchFamily="34" charset="0"/>
              </a:rPr>
              <a:t>International Agreements</a:t>
            </a:r>
          </a:p>
          <a:p>
            <a:pPr lvl="0" algn="ctr" defTabSz="533400">
              <a:spcBef>
                <a:spcPct val="0"/>
              </a:spcBef>
            </a:pPr>
            <a:endParaRPr lang="es-ES" sz="1300" b="1" u="sng"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All those international treaties signed and ratified with other countries in order to achieve a series of common objectives.</a:t>
            </a:r>
          </a:p>
        </p:txBody>
      </p:sp>
      <p:sp>
        <p:nvSpPr>
          <p:cNvPr id="151" name="47 CuadroTexto">
            <a:extLst>
              <a:ext uri="{FF2B5EF4-FFF2-40B4-BE49-F238E27FC236}">
                <a16:creationId xmlns:a16="http://schemas.microsoft.com/office/drawing/2014/main" id="{5A65D777-6E9E-1E7C-B401-1A19D0789CDD}"/>
              </a:ext>
            </a:extLst>
          </p:cNvPr>
          <p:cNvSpPr txBox="1"/>
          <p:nvPr/>
        </p:nvSpPr>
        <p:spPr>
          <a:xfrm>
            <a:off x="5908806" y="2153290"/>
            <a:ext cx="3020579" cy="1692771"/>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b="1" dirty="0">
                <a:latin typeface="Arial" panose="020B0604020202020204" pitchFamily="34" charset="0"/>
                <a:cs typeface="Arial" panose="020B0604020202020204" pitchFamily="34" charset="0"/>
              </a:rPr>
              <a:t>Constitution of the People’s </a:t>
            </a:r>
          </a:p>
          <a:p>
            <a:pPr lvl="0" algn="ctr" defTabSz="533400">
              <a:spcBef>
                <a:spcPct val="0"/>
              </a:spcBef>
            </a:pPr>
            <a:r>
              <a:rPr lang="en-US" sz="1300" b="1" dirty="0">
                <a:latin typeface="Arial" panose="020B0604020202020204" pitchFamily="34" charset="0"/>
                <a:cs typeface="Arial" panose="020B0604020202020204" pitchFamily="34" charset="0"/>
              </a:rPr>
              <a:t>Republic of China</a:t>
            </a:r>
          </a:p>
          <a:p>
            <a:pPr lvl="0" algn="ctr" defTabSz="533400">
              <a:spcBef>
                <a:spcPct val="0"/>
              </a:spcBef>
            </a:pPr>
            <a:endParaRPr lang="es-CO" sz="1300" b="1" u="sng"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Nominally the supreme law of the State acting as the fundamental rule of structural character that allows to organize the State, acting as the guide that orients its governance.</a:t>
            </a:r>
            <a:endParaRPr lang="es-ES" sz="1300" dirty="0">
              <a:latin typeface="Arial" panose="020B0604020202020204" pitchFamily="34" charset="0"/>
              <a:cs typeface="Arial" panose="020B0604020202020204" pitchFamily="34" charset="0"/>
            </a:endParaRPr>
          </a:p>
        </p:txBody>
      </p:sp>
      <p:sp>
        <p:nvSpPr>
          <p:cNvPr id="152" name="Elipse 11">
            <a:extLst>
              <a:ext uri="{FF2B5EF4-FFF2-40B4-BE49-F238E27FC236}">
                <a16:creationId xmlns:a16="http://schemas.microsoft.com/office/drawing/2014/main" id="{90B85880-6BFF-D2BF-80C5-92DF175B325F}"/>
              </a:ext>
            </a:extLst>
          </p:cNvPr>
          <p:cNvSpPr/>
          <p:nvPr/>
        </p:nvSpPr>
        <p:spPr>
          <a:xfrm>
            <a:off x="8777687" y="2034047"/>
            <a:ext cx="327547" cy="3275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1" dirty="0">
                <a:solidFill>
                  <a:schemeClr val="bg1"/>
                </a:solidFill>
                <a:latin typeface="Arial" panose="020B0604020202020204" pitchFamily="34" charset="0"/>
                <a:cs typeface="Arial" panose="020B0604020202020204" pitchFamily="34" charset="0"/>
              </a:rPr>
              <a:t>1</a:t>
            </a:r>
          </a:p>
        </p:txBody>
      </p:sp>
      <p:sp>
        <p:nvSpPr>
          <p:cNvPr id="153" name="47 CuadroTexto">
            <a:extLst>
              <a:ext uri="{FF2B5EF4-FFF2-40B4-BE49-F238E27FC236}">
                <a16:creationId xmlns:a16="http://schemas.microsoft.com/office/drawing/2014/main" id="{6754E6A8-5C55-A623-A6D3-DAD4F13026C1}"/>
              </a:ext>
            </a:extLst>
          </p:cNvPr>
          <p:cNvSpPr txBox="1"/>
          <p:nvPr/>
        </p:nvSpPr>
        <p:spPr>
          <a:xfrm>
            <a:off x="5908806" y="4350817"/>
            <a:ext cx="3020571" cy="1692771"/>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b="1" dirty="0">
                <a:latin typeface="Arial" panose="020B0604020202020204" pitchFamily="34" charset="0"/>
                <a:cs typeface="Arial" panose="020B0604020202020204" pitchFamily="34" charset="0"/>
              </a:rPr>
              <a:t>Foreign Trade Law </a:t>
            </a:r>
          </a:p>
          <a:p>
            <a:pPr lvl="0" algn="ctr" defTabSz="533400">
              <a:spcBef>
                <a:spcPct val="0"/>
              </a:spcBef>
            </a:pPr>
            <a:endParaRPr lang="es-CO" sz="1300" b="1" u="sng"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Its purpose is to open, develop and maintain the foreign trade order, protecting the rights and legitimate interests of internationalized traders and promoting the development of the market economy.</a:t>
            </a:r>
          </a:p>
        </p:txBody>
      </p:sp>
      <p:sp>
        <p:nvSpPr>
          <p:cNvPr id="154" name="Elipse 11">
            <a:extLst>
              <a:ext uri="{FF2B5EF4-FFF2-40B4-BE49-F238E27FC236}">
                <a16:creationId xmlns:a16="http://schemas.microsoft.com/office/drawing/2014/main" id="{44E9DEFA-011B-1665-F628-5DD9F69F2BAE}"/>
              </a:ext>
            </a:extLst>
          </p:cNvPr>
          <p:cNvSpPr/>
          <p:nvPr/>
        </p:nvSpPr>
        <p:spPr>
          <a:xfrm>
            <a:off x="8764041" y="4190630"/>
            <a:ext cx="327547" cy="3275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1" dirty="0">
                <a:solidFill>
                  <a:schemeClr val="bg1"/>
                </a:solidFill>
                <a:latin typeface="Arial" panose="020B0604020202020204" pitchFamily="34" charset="0"/>
                <a:cs typeface="Arial" panose="020B0604020202020204" pitchFamily="34" charset="0"/>
              </a:rPr>
              <a:t>2</a:t>
            </a:r>
          </a:p>
        </p:txBody>
      </p:sp>
      <p:sp>
        <p:nvSpPr>
          <p:cNvPr id="155" name="47 CuadroTexto">
            <a:extLst>
              <a:ext uri="{FF2B5EF4-FFF2-40B4-BE49-F238E27FC236}">
                <a16:creationId xmlns:a16="http://schemas.microsoft.com/office/drawing/2014/main" id="{1B6439D2-EA77-4D0B-E8D8-681780AF3F60}"/>
              </a:ext>
            </a:extLst>
          </p:cNvPr>
          <p:cNvSpPr txBox="1"/>
          <p:nvPr/>
        </p:nvSpPr>
        <p:spPr>
          <a:xfrm>
            <a:off x="5910555" y="10495237"/>
            <a:ext cx="3018817" cy="892552"/>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b="1" u="sng" dirty="0">
                <a:latin typeface="Arial" panose="020B0604020202020204" pitchFamily="34" charset="0"/>
                <a:cs typeface="Arial" panose="020B0604020202020204" pitchFamily="34" charset="0"/>
              </a:rPr>
              <a:t>Standards </a:t>
            </a:r>
          </a:p>
          <a:p>
            <a:pPr lvl="0" algn="ctr" defTabSz="533400">
              <a:spcBef>
                <a:spcPct val="0"/>
              </a:spcBef>
            </a:pPr>
            <a:endParaRPr lang="es-CO" sz="1300" b="1" u="sng"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Formulated by the government in different spheres of power</a:t>
            </a:r>
            <a:r>
              <a:rPr lang="es-ES" sz="1300" dirty="0">
                <a:latin typeface="Arial" panose="020B0604020202020204" pitchFamily="34" charset="0"/>
                <a:cs typeface="Arial" panose="020B0604020202020204" pitchFamily="34" charset="0"/>
              </a:rPr>
              <a:t>.</a:t>
            </a:r>
          </a:p>
        </p:txBody>
      </p:sp>
      <p:sp>
        <p:nvSpPr>
          <p:cNvPr id="156" name="Elipse 11">
            <a:extLst>
              <a:ext uri="{FF2B5EF4-FFF2-40B4-BE49-F238E27FC236}">
                <a16:creationId xmlns:a16="http://schemas.microsoft.com/office/drawing/2014/main" id="{4CE80DE7-1F70-5DBE-0F06-B8AF0F6F87BB}"/>
              </a:ext>
            </a:extLst>
          </p:cNvPr>
          <p:cNvSpPr/>
          <p:nvPr/>
        </p:nvSpPr>
        <p:spPr>
          <a:xfrm>
            <a:off x="8774814" y="10384791"/>
            <a:ext cx="327547" cy="3275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1" dirty="0">
                <a:solidFill>
                  <a:schemeClr val="bg1"/>
                </a:solidFill>
                <a:latin typeface="Arial" panose="020B0604020202020204" pitchFamily="34" charset="0"/>
                <a:cs typeface="Arial" panose="020B0604020202020204" pitchFamily="34" charset="0"/>
              </a:rPr>
              <a:t>5</a:t>
            </a:r>
          </a:p>
        </p:txBody>
      </p:sp>
      <p:sp>
        <p:nvSpPr>
          <p:cNvPr id="157" name="47 CuadroTexto">
            <a:extLst>
              <a:ext uri="{FF2B5EF4-FFF2-40B4-BE49-F238E27FC236}">
                <a16:creationId xmlns:a16="http://schemas.microsoft.com/office/drawing/2014/main" id="{9B04C228-4875-D913-BF18-2129C88D8EBD}"/>
              </a:ext>
            </a:extLst>
          </p:cNvPr>
          <p:cNvSpPr txBox="1"/>
          <p:nvPr/>
        </p:nvSpPr>
        <p:spPr>
          <a:xfrm>
            <a:off x="5926757" y="6322734"/>
            <a:ext cx="3002619" cy="1492716"/>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b="1" dirty="0">
                <a:latin typeface="Arial" panose="020B0604020202020204" pitchFamily="34" charset="0"/>
                <a:cs typeface="Arial" panose="020B0604020202020204" pitchFamily="34" charset="0"/>
              </a:rPr>
              <a:t>Customs Law</a:t>
            </a:r>
          </a:p>
          <a:p>
            <a:pPr lvl="0" algn="ctr" defTabSz="533400">
              <a:spcBef>
                <a:spcPct val="0"/>
              </a:spcBef>
            </a:pPr>
            <a:endParaRPr lang="es-CO" sz="1300" b="1" u="sng"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This law seeks to strengthen supervision and control by Customs, promoting exchange with foreign countries in economic, trade, science, technology and cultural matters</a:t>
            </a:r>
            <a:r>
              <a:rPr lang="es-ES" sz="1300" dirty="0">
                <a:latin typeface="Arial" panose="020B0604020202020204" pitchFamily="34" charset="0"/>
                <a:cs typeface="Arial" panose="020B0604020202020204" pitchFamily="34" charset="0"/>
              </a:rPr>
              <a:t>.</a:t>
            </a:r>
          </a:p>
        </p:txBody>
      </p:sp>
      <p:sp>
        <p:nvSpPr>
          <p:cNvPr id="158" name="Elipse 11">
            <a:extLst>
              <a:ext uri="{FF2B5EF4-FFF2-40B4-BE49-F238E27FC236}">
                <a16:creationId xmlns:a16="http://schemas.microsoft.com/office/drawing/2014/main" id="{1F3C3483-6C70-399B-16BE-571DEA9F878F}"/>
              </a:ext>
            </a:extLst>
          </p:cNvPr>
          <p:cNvSpPr/>
          <p:nvPr/>
        </p:nvSpPr>
        <p:spPr>
          <a:xfrm>
            <a:off x="8771154" y="6162140"/>
            <a:ext cx="327547" cy="3275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1" dirty="0">
                <a:solidFill>
                  <a:schemeClr val="bg1"/>
                </a:solidFill>
                <a:latin typeface="Arial" panose="020B0604020202020204" pitchFamily="34" charset="0"/>
                <a:cs typeface="Arial" panose="020B0604020202020204" pitchFamily="34" charset="0"/>
              </a:rPr>
              <a:t>3</a:t>
            </a:r>
          </a:p>
        </p:txBody>
      </p:sp>
      <p:sp>
        <p:nvSpPr>
          <p:cNvPr id="159" name="47 CuadroTexto">
            <a:extLst>
              <a:ext uri="{FF2B5EF4-FFF2-40B4-BE49-F238E27FC236}">
                <a16:creationId xmlns:a16="http://schemas.microsoft.com/office/drawing/2014/main" id="{03B49F8A-D92E-264C-CFE4-C1A627FBD2B6}"/>
              </a:ext>
            </a:extLst>
          </p:cNvPr>
          <p:cNvSpPr txBox="1"/>
          <p:nvPr/>
        </p:nvSpPr>
        <p:spPr>
          <a:xfrm>
            <a:off x="5912171" y="8328328"/>
            <a:ext cx="3002615" cy="1892826"/>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b="1" dirty="0">
                <a:latin typeface="Arial" panose="020B0604020202020204" pitchFamily="34" charset="0"/>
                <a:cs typeface="Arial" panose="020B0604020202020204" pitchFamily="34" charset="0"/>
              </a:rPr>
              <a:t>Regulation on import and export tariffs </a:t>
            </a:r>
          </a:p>
          <a:p>
            <a:pPr lvl="0" algn="ctr" defTabSz="533400">
              <a:spcBef>
                <a:spcPct val="0"/>
              </a:spcBef>
            </a:pPr>
            <a:endParaRPr lang="es-CO" sz="1300" b="1" u="sng"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This seeks to implement the policy of openness to the outside world and promote the development of foreign economic relations and the national economy. It also publishes the customs duties for each merchandise.</a:t>
            </a:r>
            <a:endParaRPr lang="es-ES" sz="1300" dirty="0">
              <a:latin typeface="Arial" panose="020B0604020202020204" pitchFamily="34" charset="0"/>
              <a:cs typeface="Arial" panose="020B0604020202020204" pitchFamily="34" charset="0"/>
            </a:endParaRPr>
          </a:p>
        </p:txBody>
      </p:sp>
      <p:sp>
        <p:nvSpPr>
          <p:cNvPr id="160" name="Elipse 11">
            <a:extLst>
              <a:ext uri="{FF2B5EF4-FFF2-40B4-BE49-F238E27FC236}">
                <a16:creationId xmlns:a16="http://schemas.microsoft.com/office/drawing/2014/main" id="{047CFAD8-5E62-A591-7B15-7B0634FD1D5E}"/>
              </a:ext>
            </a:extLst>
          </p:cNvPr>
          <p:cNvSpPr/>
          <p:nvPr/>
        </p:nvSpPr>
        <p:spPr>
          <a:xfrm>
            <a:off x="8756567" y="8124190"/>
            <a:ext cx="327547" cy="3275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1" dirty="0">
                <a:solidFill>
                  <a:schemeClr val="bg1"/>
                </a:solidFill>
                <a:latin typeface="Arial" panose="020B0604020202020204" pitchFamily="34" charset="0"/>
                <a:cs typeface="Arial" panose="020B0604020202020204" pitchFamily="34" charset="0"/>
              </a:rPr>
              <a:t>4</a:t>
            </a:r>
          </a:p>
        </p:txBody>
      </p:sp>
      <p:cxnSp>
        <p:nvCxnSpPr>
          <p:cNvPr id="161" name="27 Conector recto de flecha">
            <a:extLst>
              <a:ext uri="{FF2B5EF4-FFF2-40B4-BE49-F238E27FC236}">
                <a16:creationId xmlns:a16="http://schemas.microsoft.com/office/drawing/2014/main" id="{E10A6CDB-96BD-B482-36CF-B03A9BD8CC36}"/>
              </a:ext>
            </a:extLst>
          </p:cNvPr>
          <p:cNvCxnSpPr>
            <a:cxnSpLocks/>
          </p:cNvCxnSpPr>
          <p:nvPr/>
        </p:nvCxnSpPr>
        <p:spPr>
          <a:xfrm>
            <a:off x="7409790" y="3846061"/>
            <a:ext cx="0" cy="4984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27 Conector recto de flecha">
            <a:extLst>
              <a:ext uri="{FF2B5EF4-FFF2-40B4-BE49-F238E27FC236}">
                <a16:creationId xmlns:a16="http://schemas.microsoft.com/office/drawing/2014/main" id="{3F2AAADE-475E-576C-04B6-C8625F9B3F74}"/>
              </a:ext>
            </a:extLst>
          </p:cNvPr>
          <p:cNvCxnSpPr>
            <a:cxnSpLocks/>
          </p:cNvCxnSpPr>
          <p:nvPr/>
        </p:nvCxnSpPr>
        <p:spPr>
          <a:xfrm>
            <a:off x="7424769" y="6043588"/>
            <a:ext cx="0" cy="2839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27 Conector recto de flecha">
            <a:extLst>
              <a:ext uri="{FF2B5EF4-FFF2-40B4-BE49-F238E27FC236}">
                <a16:creationId xmlns:a16="http://schemas.microsoft.com/office/drawing/2014/main" id="{8E0084FB-52EA-1666-36EF-2F034DC6234B}"/>
              </a:ext>
            </a:extLst>
          </p:cNvPr>
          <p:cNvCxnSpPr>
            <a:cxnSpLocks/>
          </p:cNvCxnSpPr>
          <p:nvPr/>
        </p:nvCxnSpPr>
        <p:spPr>
          <a:xfrm>
            <a:off x="7409790" y="7815450"/>
            <a:ext cx="0" cy="4417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27 Conector recto de flecha">
            <a:extLst>
              <a:ext uri="{FF2B5EF4-FFF2-40B4-BE49-F238E27FC236}">
                <a16:creationId xmlns:a16="http://schemas.microsoft.com/office/drawing/2014/main" id="{D199852E-A1CA-53B3-7111-6BC8B829FAE6}"/>
              </a:ext>
            </a:extLst>
          </p:cNvPr>
          <p:cNvCxnSpPr>
            <a:cxnSpLocks/>
          </p:cNvCxnSpPr>
          <p:nvPr/>
        </p:nvCxnSpPr>
        <p:spPr>
          <a:xfrm>
            <a:off x="7414703" y="10221154"/>
            <a:ext cx="0" cy="2704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35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EA5B7C3B-576E-EBDF-14D4-5CF76ED4D190}"/>
              </a:ext>
            </a:extLst>
          </p:cNvPr>
          <p:cNvCxnSpPr/>
          <p:nvPr/>
        </p:nvCxnSpPr>
        <p:spPr>
          <a:xfrm>
            <a:off x="2686278" y="1012698"/>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47 CuadroTexto">
            <a:extLst>
              <a:ext uri="{FF2B5EF4-FFF2-40B4-BE49-F238E27FC236}">
                <a16:creationId xmlns:a16="http://schemas.microsoft.com/office/drawing/2014/main" id="{4718E959-D9A3-0A23-98C3-D59BB64DCCA3}"/>
              </a:ext>
            </a:extLst>
          </p:cNvPr>
          <p:cNvSpPr txBox="1"/>
          <p:nvPr/>
        </p:nvSpPr>
        <p:spPr>
          <a:xfrm>
            <a:off x="188520" y="135534"/>
            <a:ext cx="2650514" cy="1692771"/>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Financial and monetary policy</a:t>
            </a: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p:txBody>
      </p:sp>
      <p:sp>
        <p:nvSpPr>
          <p:cNvPr id="14" name="75 CuadroTexto">
            <a:extLst>
              <a:ext uri="{FF2B5EF4-FFF2-40B4-BE49-F238E27FC236}">
                <a16:creationId xmlns:a16="http://schemas.microsoft.com/office/drawing/2014/main" id="{9DDA5124-BECC-C566-4D8A-006EF24BCBC5}"/>
              </a:ext>
            </a:extLst>
          </p:cNvPr>
          <p:cNvSpPr txBox="1"/>
          <p:nvPr/>
        </p:nvSpPr>
        <p:spPr>
          <a:xfrm>
            <a:off x="309147" y="-318912"/>
            <a:ext cx="2455020" cy="292388"/>
          </a:xfrm>
          <a:prstGeom prst="rect">
            <a:avLst/>
          </a:prstGeom>
          <a:noFill/>
          <a:ln w="952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tx1"/>
                </a:solidFill>
                <a:latin typeface="Arial" panose="020B0604020202020204" pitchFamily="34" charset="0"/>
                <a:cs typeface="Arial" panose="020B0604020202020204" pitchFamily="34" charset="0"/>
              </a:rPr>
              <a:t>Scope of Action</a:t>
            </a:r>
          </a:p>
        </p:txBody>
      </p:sp>
      <p:sp>
        <p:nvSpPr>
          <p:cNvPr id="15" name="75 CuadroTexto">
            <a:extLst>
              <a:ext uri="{FF2B5EF4-FFF2-40B4-BE49-F238E27FC236}">
                <a16:creationId xmlns:a16="http://schemas.microsoft.com/office/drawing/2014/main" id="{DCF9E5CF-4B9D-1DCC-5697-E1978FA4C549}"/>
              </a:ext>
            </a:extLst>
          </p:cNvPr>
          <p:cNvSpPr txBox="1"/>
          <p:nvPr/>
        </p:nvSpPr>
        <p:spPr>
          <a:xfrm>
            <a:off x="3506087" y="-291072"/>
            <a:ext cx="2776819" cy="292388"/>
          </a:xfrm>
          <a:prstGeom prst="rect">
            <a:avLst/>
          </a:prstGeom>
          <a:noFill/>
          <a:ln w="952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tx1"/>
                </a:solidFill>
                <a:latin typeface="Arial" panose="020B0604020202020204" pitchFamily="34" charset="0"/>
                <a:cs typeface="Arial" panose="020B0604020202020204" pitchFamily="34" charset="0"/>
              </a:rPr>
              <a:t>Institutions and Instruments</a:t>
            </a:r>
          </a:p>
        </p:txBody>
      </p:sp>
      <p:sp>
        <p:nvSpPr>
          <p:cNvPr id="16" name="75 CuadroTexto">
            <a:extLst>
              <a:ext uri="{FF2B5EF4-FFF2-40B4-BE49-F238E27FC236}">
                <a16:creationId xmlns:a16="http://schemas.microsoft.com/office/drawing/2014/main" id="{1D47C02D-12B3-493E-8048-C938294F6CA3}"/>
              </a:ext>
            </a:extLst>
          </p:cNvPr>
          <p:cNvSpPr txBox="1"/>
          <p:nvPr/>
        </p:nvSpPr>
        <p:spPr>
          <a:xfrm>
            <a:off x="7024826" y="-291072"/>
            <a:ext cx="2231836" cy="292388"/>
          </a:xfrm>
          <a:prstGeom prst="rect">
            <a:avLst/>
          </a:prstGeom>
          <a:noFill/>
          <a:ln w="952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tx1"/>
                </a:solidFill>
                <a:latin typeface="Arial" panose="020B0604020202020204" pitchFamily="34" charset="0"/>
                <a:cs typeface="Arial" panose="020B0604020202020204" pitchFamily="34" charset="0"/>
              </a:rPr>
              <a:t>Strategic objectives</a:t>
            </a:r>
          </a:p>
        </p:txBody>
      </p:sp>
      <p:cxnSp>
        <p:nvCxnSpPr>
          <p:cNvPr id="17" name="27 Conector recto de flecha">
            <a:extLst>
              <a:ext uri="{FF2B5EF4-FFF2-40B4-BE49-F238E27FC236}">
                <a16:creationId xmlns:a16="http://schemas.microsoft.com/office/drawing/2014/main" id="{94F0ED45-9826-BCFA-14B8-ED9B57B63517}"/>
              </a:ext>
            </a:extLst>
          </p:cNvPr>
          <p:cNvCxnSpPr/>
          <p:nvPr/>
        </p:nvCxnSpPr>
        <p:spPr>
          <a:xfrm>
            <a:off x="5860175" y="1012698"/>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4DE86FB9-3862-0294-3F34-B63C2A59165A}"/>
              </a:ext>
            </a:extLst>
          </p:cNvPr>
          <p:cNvCxnSpPr/>
          <p:nvPr/>
        </p:nvCxnSpPr>
        <p:spPr>
          <a:xfrm>
            <a:off x="2658226" y="2945895"/>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47 CuadroTexto">
            <a:extLst>
              <a:ext uri="{FF2B5EF4-FFF2-40B4-BE49-F238E27FC236}">
                <a16:creationId xmlns:a16="http://schemas.microsoft.com/office/drawing/2014/main" id="{14B2A9EC-D718-D9BE-EE38-D9E78BC1A234}"/>
              </a:ext>
            </a:extLst>
          </p:cNvPr>
          <p:cNvSpPr txBox="1"/>
          <p:nvPr/>
        </p:nvSpPr>
        <p:spPr>
          <a:xfrm>
            <a:off x="183348" y="2056203"/>
            <a:ext cx="2650514" cy="1892826"/>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Trade and investment</a:t>
            </a:r>
          </a:p>
          <a:p>
            <a:pPr lvl="0" algn="ctr" defTabSz="533400">
              <a:spcBef>
                <a:spcPct val="0"/>
              </a:spcBef>
            </a:pPr>
            <a:endParaRPr lang="en-US" sz="1300" dirty="0">
              <a:latin typeface="Arial" panose="020B0604020202020204" pitchFamily="34" charset="0"/>
              <a:cs typeface="Arial" panose="020B0604020202020204" pitchFamily="34" charset="0"/>
            </a:endParaRPr>
          </a:p>
          <a:p>
            <a:pPr lvl="0" algn="ctr" defTabSz="533400">
              <a:spcBef>
                <a:spcPct val="0"/>
              </a:spcBef>
            </a:pPr>
            <a:endParaRPr lang="en-U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p:txBody>
      </p:sp>
      <p:cxnSp>
        <p:nvCxnSpPr>
          <p:cNvPr id="23" name="27 Conector recto de flecha">
            <a:extLst>
              <a:ext uri="{FF2B5EF4-FFF2-40B4-BE49-F238E27FC236}">
                <a16:creationId xmlns:a16="http://schemas.microsoft.com/office/drawing/2014/main" id="{0A8481A0-53F7-9197-C785-33A47F39CF1A}"/>
              </a:ext>
            </a:extLst>
          </p:cNvPr>
          <p:cNvCxnSpPr/>
          <p:nvPr/>
        </p:nvCxnSpPr>
        <p:spPr>
          <a:xfrm>
            <a:off x="5825768" y="2945895"/>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93A9F7AA-2C14-7B91-448F-5A7BF37E4483}"/>
              </a:ext>
            </a:extLst>
          </p:cNvPr>
          <p:cNvCxnSpPr/>
          <p:nvPr/>
        </p:nvCxnSpPr>
        <p:spPr>
          <a:xfrm>
            <a:off x="2658226" y="4925054"/>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47 CuadroTexto">
            <a:extLst>
              <a:ext uri="{FF2B5EF4-FFF2-40B4-BE49-F238E27FC236}">
                <a16:creationId xmlns:a16="http://schemas.microsoft.com/office/drawing/2014/main" id="{4664FF23-622E-5666-C9B8-09D94F2E6E20}"/>
              </a:ext>
            </a:extLst>
          </p:cNvPr>
          <p:cNvSpPr txBox="1"/>
          <p:nvPr/>
        </p:nvSpPr>
        <p:spPr>
          <a:xfrm>
            <a:off x="182187" y="4136837"/>
            <a:ext cx="2650514" cy="1692771"/>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n-US" sz="1300"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Trans-regional infrastructure projects</a:t>
            </a: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p:txBody>
      </p:sp>
      <p:cxnSp>
        <p:nvCxnSpPr>
          <p:cNvPr id="38" name="27 Conector recto de flecha">
            <a:extLst>
              <a:ext uri="{FF2B5EF4-FFF2-40B4-BE49-F238E27FC236}">
                <a16:creationId xmlns:a16="http://schemas.microsoft.com/office/drawing/2014/main" id="{C0347F67-F93C-A0A2-3E9D-B50A81658BE9}"/>
              </a:ext>
            </a:extLst>
          </p:cNvPr>
          <p:cNvCxnSpPr/>
          <p:nvPr/>
        </p:nvCxnSpPr>
        <p:spPr>
          <a:xfrm>
            <a:off x="5825768" y="4870462"/>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onector recto 88">
            <a:extLst>
              <a:ext uri="{FF2B5EF4-FFF2-40B4-BE49-F238E27FC236}">
                <a16:creationId xmlns:a16="http://schemas.microsoft.com/office/drawing/2014/main" id="{10772FC5-2ACD-1A3F-B756-41CDFB0503DB}"/>
              </a:ext>
            </a:extLst>
          </p:cNvPr>
          <p:cNvCxnSpPr/>
          <p:nvPr/>
        </p:nvCxnSpPr>
        <p:spPr>
          <a:xfrm>
            <a:off x="2658226" y="6641693"/>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47 CuadroTexto">
            <a:extLst>
              <a:ext uri="{FF2B5EF4-FFF2-40B4-BE49-F238E27FC236}">
                <a16:creationId xmlns:a16="http://schemas.microsoft.com/office/drawing/2014/main" id="{7812AA94-DE8B-0AFF-FE58-256E6AE6F25E}"/>
              </a:ext>
            </a:extLst>
          </p:cNvPr>
          <p:cNvSpPr txBox="1"/>
          <p:nvPr/>
        </p:nvSpPr>
        <p:spPr>
          <a:xfrm>
            <a:off x="183348" y="5915287"/>
            <a:ext cx="2650514" cy="1492716"/>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Security policy</a:t>
            </a: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p:txBody>
      </p:sp>
      <p:cxnSp>
        <p:nvCxnSpPr>
          <p:cNvPr id="126" name="Conector recto 125">
            <a:extLst>
              <a:ext uri="{FF2B5EF4-FFF2-40B4-BE49-F238E27FC236}">
                <a16:creationId xmlns:a16="http://schemas.microsoft.com/office/drawing/2014/main" id="{4707594E-CB50-B869-F3B6-6159C1641148}"/>
              </a:ext>
            </a:extLst>
          </p:cNvPr>
          <p:cNvCxnSpPr/>
          <p:nvPr/>
        </p:nvCxnSpPr>
        <p:spPr>
          <a:xfrm>
            <a:off x="2616559" y="8823743"/>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47 CuadroTexto">
            <a:extLst>
              <a:ext uri="{FF2B5EF4-FFF2-40B4-BE49-F238E27FC236}">
                <a16:creationId xmlns:a16="http://schemas.microsoft.com/office/drawing/2014/main" id="{3D3E17A0-2281-93E0-F033-200855E5B811}"/>
              </a:ext>
            </a:extLst>
          </p:cNvPr>
          <p:cNvSpPr txBox="1"/>
          <p:nvPr/>
        </p:nvSpPr>
        <p:spPr>
          <a:xfrm>
            <a:off x="206997" y="7912279"/>
            <a:ext cx="2650514" cy="1692771"/>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Technology (ICT)</a:t>
            </a:r>
          </a:p>
          <a:p>
            <a:pPr lvl="0" algn="ctr" defTabSz="533400">
              <a:spcBef>
                <a:spcPct val="0"/>
              </a:spcBef>
            </a:pPr>
            <a:endParaRPr lang="en-U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p:txBody>
      </p:sp>
      <p:cxnSp>
        <p:nvCxnSpPr>
          <p:cNvPr id="130" name="27 Conector recto de flecha">
            <a:extLst>
              <a:ext uri="{FF2B5EF4-FFF2-40B4-BE49-F238E27FC236}">
                <a16:creationId xmlns:a16="http://schemas.microsoft.com/office/drawing/2014/main" id="{2A93B556-3BBA-4BEB-4713-EABECAB681C3}"/>
              </a:ext>
            </a:extLst>
          </p:cNvPr>
          <p:cNvCxnSpPr/>
          <p:nvPr/>
        </p:nvCxnSpPr>
        <p:spPr>
          <a:xfrm>
            <a:off x="5843719" y="8816855"/>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27 Conector recto de flecha">
            <a:extLst>
              <a:ext uri="{FF2B5EF4-FFF2-40B4-BE49-F238E27FC236}">
                <a16:creationId xmlns:a16="http://schemas.microsoft.com/office/drawing/2014/main" id="{73F99F3E-63E0-2221-719E-D55040DA8E5C}"/>
              </a:ext>
            </a:extLst>
          </p:cNvPr>
          <p:cNvCxnSpPr/>
          <p:nvPr/>
        </p:nvCxnSpPr>
        <p:spPr>
          <a:xfrm>
            <a:off x="5812118" y="6668185"/>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47 CuadroTexto">
            <a:extLst>
              <a:ext uri="{FF2B5EF4-FFF2-40B4-BE49-F238E27FC236}">
                <a16:creationId xmlns:a16="http://schemas.microsoft.com/office/drawing/2014/main" id="{354FE67F-990B-BD88-7F9A-035A4E61F038}"/>
              </a:ext>
            </a:extLst>
          </p:cNvPr>
          <p:cNvSpPr txBox="1"/>
          <p:nvPr/>
        </p:nvSpPr>
        <p:spPr>
          <a:xfrm>
            <a:off x="3309184" y="84712"/>
            <a:ext cx="2986173" cy="1892826"/>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New BRICS Development Bank (NDB)</a:t>
            </a:r>
          </a:p>
          <a:p>
            <a:pPr lvl="0" algn="ctr" defTabSz="533400">
              <a:spcBef>
                <a:spcPct val="0"/>
              </a:spcBef>
            </a:pPr>
            <a:r>
              <a:rPr lang="en-US" sz="1300" dirty="0">
                <a:latin typeface="Arial" panose="020B0604020202020204" pitchFamily="34" charset="0"/>
                <a:cs typeface="Arial" panose="020B0604020202020204" pitchFamily="34" charset="0"/>
              </a:rPr>
              <a:t>- Asian Infrastructure Investment Bank (AIIB)</a:t>
            </a:r>
          </a:p>
          <a:p>
            <a:pPr lvl="0" algn="ctr" defTabSz="533400">
              <a:spcBef>
                <a:spcPct val="0"/>
              </a:spcBef>
            </a:pPr>
            <a:r>
              <a:rPr lang="en-US" sz="1300" dirty="0">
                <a:latin typeface="Arial" panose="020B0604020202020204" pitchFamily="34" charset="0"/>
                <a:cs typeface="Arial" panose="020B0604020202020204" pitchFamily="34" charset="0"/>
              </a:rPr>
              <a:t>- Contingency Reserve Arrangement (CRA)</a:t>
            </a:r>
          </a:p>
          <a:p>
            <a:pPr lvl="0" algn="ctr" defTabSz="533400">
              <a:spcBef>
                <a:spcPct val="0"/>
              </a:spcBef>
            </a:pPr>
            <a:r>
              <a:rPr lang="en-US" sz="1300" dirty="0">
                <a:latin typeface="Arial" panose="020B0604020202020204" pitchFamily="34" charset="0"/>
                <a:cs typeface="Arial" panose="020B0604020202020204" pitchFamily="34" charset="0"/>
              </a:rPr>
              <a:t>- Asian Macroeconomic Research Office </a:t>
            </a:r>
          </a:p>
          <a:p>
            <a:pPr lvl="0" algn="ctr" defTabSz="533400">
              <a:spcBef>
                <a:spcPct val="0"/>
              </a:spcBef>
            </a:pPr>
            <a:r>
              <a:rPr lang="en-US" sz="1300" dirty="0">
                <a:latin typeface="Arial" panose="020B0604020202020204" pitchFamily="34" charset="0"/>
                <a:cs typeface="Arial" panose="020B0604020202020204" pitchFamily="34" charset="0"/>
              </a:rPr>
              <a:t>(AMRO)</a:t>
            </a:r>
            <a:r>
              <a:rPr lang="es-ES" sz="1300" dirty="0">
                <a:latin typeface="Arial" panose="020B0604020202020204" pitchFamily="34" charset="0"/>
                <a:cs typeface="Arial" panose="020B0604020202020204" pitchFamily="34" charset="0"/>
              </a:rPr>
              <a:t>.</a:t>
            </a:r>
          </a:p>
        </p:txBody>
      </p:sp>
      <p:sp>
        <p:nvSpPr>
          <p:cNvPr id="151" name="47 CuadroTexto">
            <a:extLst>
              <a:ext uri="{FF2B5EF4-FFF2-40B4-BE49-F238E27FC236}">
                <a16:creationId xmlns:a16="http://schemas.microsoft.com/office/drawing/2014/main" id="{5A65D777-6E9E-1E7C-B401-1A19D0789CDD}"/>
              </a:ext>
            </a:extLst>
          </p:cNvPr>
          <p:cNvSpPr txBox="1"/>
          <p:nvPr/>
        </p:nvSpPr>
        <p:spPr>
          <a:xfrm>
            <a:off x="3296749" y="2333673"/>
            <a:ext cx="2986158" cy="1292662"/>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Regional Comprehensive Economic Partnership Agreement (RCEP)</a:t>
            </a:r>
          </a:p>
          <a:p>
            <a:pPr lvl="0" algn="ctr" defTabSz="533400">
              <a:spcBef>
                <a:spcPct val="0"/>
              </a:spcBef>
            </a:pPr>
            <a:r>
              <a:rPr lang="en-US" sz="1300" dirty="0">
                <a:latin typeface="Arial" panose="020B0604020202020204" pitchFamily="34" charset="0"/>
                <a:cs typeface="Arial" panose="020B0604020202020204" pitchFamily="34" charset="0"/>
              </a:rPr>
              <a:t>- Free Trade Area of Asia and the Pacific (FTAAP).</a:t>
            </a:r>
          </a:p>
          <a:p>
            <a:pPr lvl="0" algn="ctr" defTabSz="533400">
              <a:spcBef>
                <a:spcPct val="0"/>
              </a:spcBef>
            </a:pPr>
            <a:r>
              <a:rPr lang="en-US" sz="1300" dirty="0">
                <a:latin typeface="Arial" panose="020B0604020202020204" pitchFamily="34" charset="0"/>
                <a:cs typeface="Arial" panose="020B0604020202020204" pitchFamily="34" charset="0"/>
              </a:rPr>
              <a:t>- China-United States agreements. TTIP, TPP.</a:t>
            </a:r>
            <a:endParaRPr lang="es-ES" sz="1300" dirty="0">
              <a:latin typeface="Arial" panose="020B0604020202020204" pitchFamily="34" charset="0"/>
              <a:cs typeface="Arial" panose="020B0604020202020204" pitchFamily="34" charset="0"/>
            </a:endParaRPr>
          </a:p>
        </p:txBody>
      </p:sp>
      <p:sp>
        <p:nvSpPr>
          <p:cNvPr id="153" name="47 CuadroTexto">
            <a:extLst>
              <a:ext uri="{FF2B5EF4-FFF2-40B4-BE49-F238E27FC236}">
                <a16:creationId xmlns:a16="http://schemas.microsoft.com/office/drawing/2014/main" id="{6754E6A8-5C55-A623-A6D3-DAD4F13026C1}"/>
              </a:ext>
            </a:extLst>
          </p:cNvPr>
          <p:cNvSpPr txBox="1"/>
          <p:nvPr/>
        </p:nvSpPr>
        <p:spPr>
          <a:xfrm>
            <a:off x="3262335" y="4648871"/>
            <a:ext cx="3020571" cy="492443"/>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Nicaragua Canal</a:t>
            </a:r>
          </a:p>
          <a:p>
            <a:pPr lvl="0" algn="ctr" defTabSz="533400">
              <a:spcBef>
                <a:spcPct val="0"/>
              </a:spcBef>
            </a:pPr>
            <a:r>
              <a:rPr lang="en-US" sz="1300" dirty="0">
                <a:latin typeface="Arial" panose="020B0604020202020204" pitchFamily="34" charset="0"/>
                <a:cs typeface="Arial" panose="020B0604020202020204" pitchFamily="34" charset="0"/>
              </a:rPr>
              <a:t>- Silk Road Economic Belt</a:t>
            </a:r>
            <a:r>
              <a:rPr lang="es-ES" sz="1300" dirty="0">
                <a:latin typeface="Arial" panose="020B0604020202020204" pitchFamily="34" charset="0"/>
                <a:cs typeface="Arial" panose="020B0604020202020204" pitchFamily="34" charset="0"/>
              </a:rPr>
              <a:t>.</a:t>
            </a:r>
          </a:p>
        </p:txBody>
      </p:sp>
      <p:sp>
        <p:nvSpPr>
          <p:cNvPr id="157" name="47 CuadroTexto">
            <a:extLst>
              <a:ext uri="{FF2B5EF4-FFF2-40B4-BE49-F238E27FC236}">
                <a16:creationId xmlns:a16="http://schemas.microsoft.com/office/drawing/2014/main" id="{9B04C228-4875-D913-BF18-2129C88D8EBD}"/>
              </a:ext>
            </a:extLst>
          </p:cNvPr>
          <p:cNvSpPr txBox="1"/>
          <p:nvPr/>
        </p:nvSpPr>
        <p:spPr>
          <a:xfrm>
            <a:off x="3280292" y="6115646"/>
            <a:ext cx="3002619" cy="1092607"/>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Conference on Interaction and Confidence Building Measures in Asia (CICA).</a:t>
            </a:r>
          </a:p>
          <a:p>
            <a:pPr lvl="0" algn="ctr" defTabSz="533400">
              <a:spcBef>
                <a:spcPct val="0"/>
              </a:spcBef>
            </a:pPr>
            <a:r>
              <a:rPr lang="en-US" sz="1300" dirty="0">
                <a:latin typeface="Arial" panose="020B0604020202020204" pitchFamily="34" charset="0"/>
                <a:cs typeface="Arial" panose="020B0604020202020204" pitchFamily="34" charset="0"/>
              </a:rPr>
              <a:t>- Shanghai Cooperation Organization (SCO).</a:t>
            </a:r>
            <a:endParaRPr lang="es-ES" sz="1300" dirty="0">
              <a:latin typeface="Arial" panose="020B0604020202020204" pitchFamily="34" charset="0"/>
              <a:cs typeface="Arial" panose="020B0604020202020204" pitchFamily="34" charset="0"/>
            </a:endParaRPr>
          </a:p>
        </p:txBody>
      </p:sp>
      <p:sp>
        <p:nvSpPr>
          <p:cNvPr id="159" name="47 CuadroTexto">
            <a:extLst>
              <a:ext uri="{FF2B5EF4-FFF2-40B4-BE49-F238E27FC236}">
                <a16:creationId xmlns:a16="http://schemas.microsoft.com/office/drawing/2014/main" id="{03B49F8A-D92E-264C-CFE4-C1A627FBD2B6}"/>
              </a:ext>
            </a:extLst>
          </p:cNvPr>
          <p:cNvSpPr txBox="1"/>
          <p:nvPr/>
        </p:nvSpPr>
        <p:spPr>
          <a:xfrm>
            <a:off x="3274903" y="8600816"/>
            <a:ext cx="3002615" cy="492443"/>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International Telecommunication Union.</a:t>
            </a:r>
          </a:p>
        </p:txBody>
      </p:sp>
      <p:cxnSp>
        <p:nvCxnSpPr>
          <p:cNvPr id="2" name="Conector recto 1">
            <a:extLst>
              <a:ext uri="{FF2B5EF4-FFF2-40B4-BE49-F238E27FC236}">
                <a16:creationId xmlns:a16="http://schemas.microsoft.com/office/drawing/2014/main" id="{CBBE9DB4-B4C9-5EB3-B0BE-879D69DBEAAE}"/>
              </a:ext>
            </a:extLst>
          </p:cNvPr>
          <p:cNvCxnSpPr>
            <a:cxnSpLocks/>
          </p:cNvCxnSpPr>
          <p:nvPr/>
        </p:nvCxnSpPr>
        <p:spPr>
          <a:xfrm>
            <a:off x="8684200" y="1012698"/>
            <a:ext cx="1757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2C7A886B-DEE7-040C-CA3D-D56264C8F161}"/>
              </a:ext>
            </a:extLst>
          </p:cNvPr>
          <p:cNvCxnSpPr>
            <a:cxnSpLocks/>
          </p:cNvCxnSpPr>
          <p:nvPr/>
        </p:nvCxnSpPr>
        <p:spPr>
          <a:xfrm>
            <a:off x="8684200" y="2945895"/>
            <a:ext cx="1541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56289436-C1B9-9149-01D3-AD93A514D4B8}"/>
              </a:ext>
            </a:extLst>
          </p:cNvPr>
          <p:cNvCxnSpPr>
            <a:cxnSpLocks/>
          </p:cNvCxnSpPr>
          <p:nvPr/>
        </p:nvCxnSpPr>
        <p:spPr>
          <a:xfrm>
            <a:off x="8684200" y="4875935"/>
            <a:ext cx="1541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7 CuadroTexto">
            <a:extLst>
              <a:ext uri="{FF2B5EF4-FFF2-40B4-BE49-F238E27FC236}">
                <a16:creationId xmlns:a16="http://schemas.microsoft.com/office/drawing/2014/main" id="{B693DCE9-375D-8DEE-A1C6-2FA818917842}"/>
              </a:ext>
            </a:extLst>
          </p:cNvPr>
          <p:cNvSpPr txBox="1"/>
          <p:nvPr/>
        </p:nvSpPr>
        <p:spPr>
          <a:xfrm>
            <a:off x="9729770" y="206189"/>
            <a:ext cx="1897889" cy="1692771"/>
          </a:xfrm>
          <a:prstGeom prst="rect">
            <a:avLst/>
          </a:prstGeom>
          <a:solidFill>
            <a:schemeClr val="bg1">
              <a:lumMod val="75000"/>
            </a:schemeClr>
          </a:solidFill>
          <a:ln>
            <a:solidFill>
              <a:schemeClr val="tx1"/>
            </a:solidFill>
          </a:ln>
        </p:spPr>
        <p:txBody>
          <a:bodyPr wrap="square" rtlCol="0">
            <a:spAutoFit/>
          </a:bodyPr>
          <a:lstStyle/>
          <a:p>
            <a:pPr lvl="0" algn="ctr" defTabSz="533400">
              <a:spcBef>
                <a:spcPct val="0"/>
              </a:spcBef>
            </a:pPr>
            <a:endParaRPr lang="en-US" sz="1300"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 Providing liquidity in times of crisis.</a:t>
            </a:r>
          </a:p>
          <a:p>
            <a:pPr lvl="0" algn="ctr" defTabSz="533400">
              <a:spcBef>
                <a:spcPct val="0"/>
              </a:spcBef>
            </a:pPr>
            <a:r>
              <a:rPr lang="en-US" sz="1300" dirty="0">
                <a:latin typeface="Arial" panose="020B0604020202020204" pitchFamily="34" charset="0"/>
                <a:cs typeface="Arial" panose="020B0604020202020204" pitchFamily="34" charset="0"/>
              </a:rPr>
              <a:t>- Financing infrastructure projects.</a:t>
            </a:r>
          </a:p>
          <a:p>
            <a:pPr lvl="0" algn="ctr" defTabSz="533400">
              <a:spcBef>
                <a:spcPct val="0"/>
              </a:spcBef>
            </a:pPr>
            <a:r>
              <a:rPr lang="en-US" sz="1300" dirty="0">
                <a:latin typeface="Arial" panose="020B0604020202020204" pitchFamily="34" charset="0"/>
                <a:cs typeface="Arial" panose="020B0604020202020204" pitchFamily="34" charset="0"/>
              </a:rPr>
              <a:t>- Internationalization of China's currency.</a:t>
            </a:r>
          </a:p>
          <a:p>
            <a:pPr lvl="0" algn="ctr" defTabSz="533400">
              <a:spcBef>
                <a:spcPct val="0"/>
              </a:spcBef>
            </a:pPr>
            <a:endParaRPr lang="es-ES" sz="1300" dirty="0">
              <a:latin typeface="Arial" panose="020B0604020202020204" pitchFamily="34" charset="0"/>
              <a:cs typeface="Arial" panose="020B0604020202020204" pitchFamily="34" charset="0"/>
            </a:endParaRPr>
          </a:p>
        </p:txBody>
      </p:sp>
      <p:sp>
        <p:nvSpPr>
          <p:cNvPr id="8" name="75 CuadroTexto">
            <a:extLst>
              <a:ext uri="{FF2B5EF4-FFF2-40B4-BE49-F238E27FC236}">
                <a16:creationId xmlns:a16="http://schemas.microsoft.com/office/drawing/2014/main" id="{DECACB44-1218-29AB-4E4C-5A5F7E64D477}"/>
              </a:ext>
            </a:extLst>
          </p:cNvPr>
          <p:cNvSpPr txBox="1"/>
          <p:nvPr/>
        </p:nvSpPr>
        <p:spPr>
          <a:xfrm>
            <a:off x="9515569" y="-270256"/>
            <a:ext cx="2231836" cy="292388"/>
          </a:xfrm>
          <a:prstGeom prst="rect">
            <a:avLst/>
          </a:prstGeom>
          <a:noFill/>
          <a:ln w="952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300" b="1">
                <a:solidFill>
                  <a:schemeClr val="tx1"/>
                </a:solidFill>
                <a:latin typeface="Arial" panose="020B0604020202020204" pitchFamily="34" charset="0"/>
                <a:cs typeface="Arial" panose="020B0604020202020204" pitchFamily="34" charset="0"/>
              </a:rPr>
              <a:t>Actions</a:t>
            </a:r>
          </a:p>
        </p:txBody>
      </p:sp>
      <p:sp>
        <p:nvSpPr>
          <p:cNvPr id="9" name="47 CuadroTexto">
            <a:extLst>
              <a:ext uri="{FF2B5EF4-FFF2-40B4-BE49-F238E27FC236}">
                <a16:creationId xmlns:a16="http://schemas.microsoft.com/office/drawing/2014/main" id="{504FE475-A4C1-C11F-5880-446FB449B3A1}"/>
              </a:ext>
            </a:extLst>
          </p:cNvPr>
          <p:cNvSpPr txBox="1"/>
          <p:nvPr/>
        </p:nvSpPr>
        <p:spPr>
          <a:xfrm>
            <a:off x="6747797" y="182686"/>
            <a:ext cx="2732958" cy="1692771"/>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Limit the role of the dollar as a reserve currency.</a:t>
            </a:r>
          </a:p>
          <a:p>
            <a:pPr lvl="0" algn="ctr" defTabSz="533400">
              <a:spcBef>
                <a:spcPct val="0"/>
              </a:spcBef>
            </a:pPr>
            <a:r>
              <a:rPr lang="en-US" sz="1300" dirty="0">
                <a:latin typeface="Arial" panose="020B0604020202020204" pitchFamily="34" charset="0"/>
                <a:cs typeface="Arial" panose="020B0604020202020204" pitchFamily="34" charset="0"/>
              </a:rPr>
              <a:t>- Incorporate new priorities, principles and procedures in multilateral development agencies.</a:t>
            </a:r>
          </a:p>
          <a:p>
            <a:pPr lvl="0" algn="ctr" defTabSz="533400">
              <a:spcBef>
                <a:spcPct val="0"/>
              </a:spcBef>
            </a:pPr>
            <a:r>
              <a:rPr lang="en-US" sz="1300" dirty="0">
                <a:latin typeface="Arial" panose="020B0604020202020204" pitchFamily="34" charset="0"/>
                <a:cs typeface="Arial" panose="020B0604020202020204" pitchFamily="34" charset="0"/>
              </a:rPr>
              <a:t>- Shanghai as a global financial center with RMB denominated futures markets.</a:t>
            </a:r>
            <a:endParaRPr lang="es-ES" sz="1300" dirty="0">
              <a:latin typeface="Arial" panose="020B0604020202020204" pitchFamily="34" charset="0"/>
              <a:cs typeface="Arial" panose="020B0604020202020204" pitchFamily="34" charset="0"/>
            </a:endParaRPr>
          </a:p>
        </p:txBody>
      </p:sp>
      <p:cxnSp>
        <p:nvCxnSpPr>
          <p:cNvPr id="12" name="Conector recto 11">
            <a:extLst>
              <a:ext uri="{FF2B5EF4-FFF2-40B4-BE49-F238E27FC236}">
                <a16:creationId xmlns:a16="http://schemas.microsoft.com/office/drawing/2014/main" id="{29275644-81BF-8D06-78D1-C6E91A869C60}"/>
              </a:ext>
            </a:extLst>
          </p:cNvPr>
          <p:cNvCxnSpPr/>
          <p:nvPr/>
        </p:nvCxnSpPr>
        <p:spPr>
          <a:xfrm>
            <a:off x="2649209" y="10659439"/>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47 CuadroTexto">
            <a:extLst>
              <a:ext uri="{FF2B5EF4-FFF2-40B4-BE49-F238E27FC236}">
                <a16:creationId xmlns:a16="http://schemas.microsoft.com/office/drawing/2014/main" id="{732E7934-8199-EC02-60EA-8CE284516A0D}"/>
              </a:ext>
            </a:extLst>
          </p:cNvPr>
          <p:cNvSpPr txBox="1"/>
          <p:nvPr/>
        </p:nvSpPr>
        <p:spPr>
          <a:xfrm>
            <a:off x="217875" y="9922147"/>
            <a:ext cx="2650514" cy="1492716"/>
          </a:xfrm>
          <a:prstGeom prst="rect">
            <a:avLst/>
          </a:prstGeom>
          <a:solidFill>
            <a:schemeClr val="bg1">
              <a:lumMod val="95000"/>
            </a:schemeClr>
          </a:solidFill>
          <a:ln>
            <a:solidFill>
              <a:schemeClr val="tx1"/>
            </a:solidFill>
          </a:ln>
        </p:spPr>
        <p:txBody>
          <a:bodyPr wrap="square" rtlCol="0">
            <a:spAutoFit/>
          </a:bodyPr>
          <a:lstStyle/>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r>
              <a:rPr lang="en-US" sz="1300" dirty="0">
                <a:latin typeface="Arial" panose="020B0604020202020204" pitchFamily="34" charset="0"/>
                <a:cs typeface="Arial" panose="020B0604020202020204" pitchFamily="34" charset="0"/>
              </a:rPr>
              <a:t>Diplomatic forums</a:t>
            </a:r>
          </a:p>
          <a:p>
            <a:pPr lvl="0" algn="ctr" defTabSz="533400">
              <a:spcBef>
                <a:spcPct val="0"/>
              </a:spcBef>
            </a:pPr>
            <a:endParaRPr lang="en-U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a:p>
            <a:pPr lvl="0" algn="ctr" defTabSz="533400">
              <a:spcBef>
                <a:spcPct val="0"/>
              </a:spcBef>
            </a:pPr>
            <a:endParaRPr lang="es-ES" sz="1300" dirty="0">
              <a:latin typeface="Arial" panose="020B0604020202020204" pitchFamily="34" charset="0"/>
              <a:cs typeface="Arial" panose="020B0604020202020204" pitchFamily="34" charset="0"/>
            </a:endParaRPr>
          </a:p>
        </p:txBody>
      </p:sp>
      <p:cxnSp>
        <p:nvCxnSpPr>
          <p:cNvPr id="22" name="27 Conector recto de flecha">
            <a:extLst>
              <a:ext uri="{FF2B5EF4-FFF2-40B4-BE49-F238E27FC236}">
                <a16:creationId xmlns:a16="http://schemas.microsoft.com/office/drawing/2014/main" id="{D2D8BC0E-D1E1-F9F6-69BF-AAABCD3DB499}"/>
              </a:ext>
            </a:extLst>
          </p:cNvPr>
          <p:cNvCxnSpPr/>
          <p:nvPr/>
        </p:nvCxnSpPr>
        <p:spPr>
          <a:xfrm>
            <a:off x="5857531" y="10685931"/>
            <a:ext cx="904078" cy="0"/>
          </a:xfrm>
          <a:prstGeom prst="straightConnector1">
            <a:avLst/>
          </a:prstGeom>
          <a:ln w="12700">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47 CuadroTexto">
            <a:extLst>
              <a:ext uri="{FF2B5EF4-FFF2-40B4-BE49-F238E27FC236}">
                <a16:creationId xmlns:a16="http://schemas.microsoft.com/office/drawing/2014/main" id="{38C7DC52-197A-0871-67C1-44A647D8611D}"/>
              </a:ext>
            </a:extLst>
          </p:cNvPr>
          <p:cNvSpPr txBox="1"/>
          <p:nvPr/>
        </p:nvSpPr>
        <p:spPr>
          <a:xfrm>
            <a:off x="3271275" y="10231367"/>
            <a:ext cx="3002619" cy="892552"/>
          </a:xfrm>
          <a:prstGeom prst="rect">
            <a:avLst/>
          </a:prstGeom>
          <a:solidFill>
            <a:schemeClr val="bg1"/>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BRICS Summits</a:t>
            </a:r>
          </a:p>
          <a:p>
            <a:pPr lvl="0" algn="ctr" defTabSz="533400">
              <a:spcBef>
                <a:spcPct val="0"/>
              </a:spcBef>
            </a:pPr>
            <a:r>
              <a:rPr lang="en-US" sz="1300" dirty="0">
                <a:latin typeface="Arial" panose="020B0604020202020204" pitchFamily="34" charset="0"/>
                <a:cs typeface="Arial" panose="020B0604020202020204" pitchFamily="34" charset="0"/>
              </a:rPr>
              <a:t>- Chinese regional forums</a:t>
            </a:r>
          </a:p>
          <a:p>
            <a:pPr lvl="0" algn="ctr" defTabSz="533400">
              <a:spcBef>
                <a:spcPct val="0"/>
              </a:spcBef>
            </a:pPr>
            <a:r>
              <a:rPr lang="en-US" sz="1300" dirty="0">
                <a:latin typeface="Arial" panose="020B0604020202020204" pitchFamily="34" charset="0"/>
                <a:cs typeface="Arial" panose="020B0604020202020204" pitchFamily="34" charset="0"/>
              </a:rPr>
              <a:t>- G-20</a:t>
            </a:r>
          </a:p>
          <a:p>
            <a:pPr lvl="0" algn="ctr" defTabSz="533400">
              <a:spcBef>
                <a:spcPct val="0"/>
              </a:spcBef>
            </a:pP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Boao</a:t>
            </a:r>
            <a:r>
              <a:rPr lang="en-US" sz="1300" dirty="0">
                <a:latin typeface="Arial" panose="020B0604020202020204" pitchFamily="34" charset="0"/>
                <a:cs typeface="Arial" panose="020B0604020202020204" pitchFamily="34" charset="0"/>
              </a:rPr>
              <a:t> Forum for Asia (BFA).</a:t>
            </a:r>
            <a:endParaRPr lang="es-ES" sz="1300" dirty="0">
              <a:latin typeface="Arial" panose="020B0604020202020204" pitchFamily="34" charset="0"/>
              <a:cs typeface="Arial" panose="020B0604020202020204" pitchFamily="34" charset="0"/>
            </a:endParaRPr>
          </a:p>
        </p:txBody>
      </p:sp>
      <p:sp>
        <p:nvSpPr>
          <p:cNvPr id="27" name="47 CuadroTexto">
            <a:extLst>
              <a:ext uri="{FF2B5EF4-FFF2-40B4-BE49-F238E27FC236}">
                <a16:creationId xmlns:a16="http://schemas.microsoft.com/office/drawing/2014/main" id="{F85E596D-A6DC-275B-F316-2B28BF4DF955}"/>
              </a:ext>
            </a:extLst>
          </p:cNvPr>
          <p:cNvSpPr txBox="1"/>
          <p:nvPr/>
        </p:nvSpPr>
        <p:spPr>
          <a:xfrm>
            <a:off x="6739836" y="2405426"/>
            <a:ext cx="2732957" cy="1092607"/>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Search for additional bilateral or regional alternatives to the existing ones.</a:t>
            </a:r>
          </a:p>
          <a:p>
            <a:pPr lvl="0" algn="ctr" defTabSz="533400">
              <a:spcBef>
                <a:spcPct val="0"/>
              </a:spcBef>
            </a:pPr>
            <a:r>
              <a:rPr lang="en-US" sz="1300" dirty="0">
                <a:latin typeface="Arial" panose="020B0604020202020204" pitchFamily="34" charset="0"/>
                <a:cs typeface="Arial" panose="020B0604020202020204" pitchFamily="34" charset="0"/>
              </a:rPr>
              <a:t>- Playing a more decisive role in the creation of world trade rules.</a:t>
            </a:r>
            <a:endParaRPr lang="es-ES" sz="1300" dirty="0">
              <a:latin typeface="Arial" panose="020B0604020202020204" pitchFamily="34" charset="0"/>
              <a:cs typeface="Arial" panose="020B0604020202020204" pitchFamily="34" charset="0"/>
            </a:endParaRPr>
          </a:p>
        </p:txBody>
      </p:sp>
      <p:sp>
        <p:nvSpPr>
          <p:cNvPr id="31" name="47 CuadroTexto">
            <a:extLst>
              <a:ext uri="{FF2B5EF4-FFF2-40B4-BE49-F238E27FC236}">
                <a16:creationId xmlns:a16="http://schemas.microsoft.com/office/drawing/2014/main" id="{23E30C14-F80B-183B-E510-070F5E52FED0}"/>
              </a:ext>
            </a:extLst>
          </p:cNvPr>
          <p:cNvSpPr txBox="1"/>
          <p:nvPr/>
        </p:nvSpPr>
        <p:spPr>
          <a:xfrm>
            <a:off x="6739836" y="4316485"/>
            <a:ext cx="2721175" cy="1092607"/>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Consolidation of the New Silk Road</a:t>
            </a:r>
          </a:p>
          <a:p>
            <a:pPr lvl="0" algn="ctr" defTabSz="533400">
              <a:spcBef>
                <a:spcPct val="0"/>
              </a:spcBef>
            </a:pPr>
            <a:r>
              <a:rPr lang="en-US" sz="1300" dirty="0">
                <a:latin typeface="Arial" panose="020B0604020202020204" pitchFamily="34" charset="0"/>
                <a:cs typeface="Arial" panose="020B0604020202020204" pitchFamily="34" charset="0"/>
              </a:rPr>
              <a:t>- Expansion of China's geostrategic power in the Silk Road belt.</a:t>
            </a:r>
            <a:endParaRPr lang="es-ES" sz="1300" dirty="0">
              <a:latin typeface="Arial" panose="020B0604020202020204" pitchFamily="34" charset="0"/>
              <a:cs typeface="Arial" panose="020B0604020202020204" pitchFamily="34" charset="0"/>
            </a:endParaRPr>
          </a:p>
        </p:txBody>
      </p:sp>
      <p:cxnSp>
        <p:nvCxnSpPr>
          <p:cNvPr id="32" name="Conector recto 31">
            <a:extLst>
              <a:ext uri="{FF2B5EF4-FFF2-40B4-BE49-F238E27FC236}">
                <a16:creationId xmlns:a16="http://schemas.microsoft.com/office/drawing/2014/main" id="{488E99D9-2039-3D95-1E43-C316B6758882}"/>
              </a:ext>
            </a:extLst>
          </p:cNvPr>
          <p:cNvCxnSpPr>
            <a:cxnSpLocks/>
          </p:cNvCxnSpPr>
          <p:nvPr/>
        </p:nvCxnSpPr>
        <p:spPr>
          <a:xfrm>
            <a:off x="8627746" y="6643492"/>
            <a:ext cx="1813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56FBA27D-BFE2-A1CE-F3DC-B6DA67E4AAEB}"/>
              </a:ext>
            </a:extLst>
          </p:cNvPr>
          <p:cNvCxnSpPr>
            <a:cxnSpLocks/>
          </p:cNvCxnSpPr>
          <p:nvPr/>
        </p:nvCxnSpPr>
        <p:spPr>
          <a:xfrm>
            <a:off x="8671864" y="8814383"/>
            <a:ext cx="19596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B9F4C04A-C110-776F-8660-B78DD5BBB2AE}"/>
              </a:ext>
            </a:extLst>
          </p:cNvPr>
          <p:cNvCxnSpPr>
            <a:cxnSpLocks/>
          </p:cNvCxnSpPr>
          <p:nvPr/>
        </p:nvCxnSpPr>
        <p:spPr>
          <a:xfrm>
            <a:off x="8671256" y="10726875"/>
            <a:ext cx="20074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47 CuadroTexto">
            <a:extLst>
              <a:ext uri="{FF2B5EF4-FFF2-40B4-BE49-F238E27FC236}">
                <a16:creationId xmlns:a16="http://schemas.microsoft.com/office/drawing/2014/main" id="{A8A95C29-1241-94E9-B112-6D74079DF218}"/>
              </a:ext>
            </a:extLst>
          </p:cNvPr>
          <p:cNvSpPr txBox="1"/>
          <p:nvPr/>
        </p:nvSpPr>
        <p:spPr>
          <a:xfrm>
            <a:off x="6729435" y="6409607"/>
            <a:ext cx="2721175" cy="492443"/>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Establish a new security architecture in Asia.</a:t>
            </a:r>
            <a:endParaRPr lang="es-ES" sz="1300" dirty="0">
              <a:latin typeface="Arial" panose="020B0604020202020204" pitchFamily="34" charset="0"/>
              <a:cs typeface="Arial" panose="020B0604020202020204" pitchFamily="34" charset="0"/>
            </a:endParaRPr>
          </a:p>
        </p:txBody>
      </p:sp>
      <p:sp>
        <p:nvSpPr>
          <p:cNvPr id="41" name="47 CuadroTexto">
            <a:extLst>
              <a:ext uri="{FF2B5EF4-FFF2-40B4-BE49-F238E27FC236}">
                <a16:creationId xmlns:a16="http://schemas.microsoft.com/office/drawing/2014/main" id="{690287C1-6E74-FA6C-A557-BF3D59397083}"/>
              </a:ext>
            </a:extLst>
          </p:cNvPr>
          <p:cNvSpPr txBox="1"/>
          <p:nvPr/>
        </p:nvSpPr>
        <p:spPr>
          <a:xfrm>
            <a:off x="6774848" y="10155695"/>
            <a:ext cx="2705907" cy="1092607"/>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Expand China's influence in these forums</a:t>
            </a:r>
          </a:p>
          <a:p>
            <a:pPr lvl="0" algn="ctr" defTabSz="533400">
              <a:spcBef>
                <a:spcPct val="0"/>
              </a:spcBef>
            </a:pPr>
            <a:r>
              <a:rPr lang="en-US" sz="1300" dirty="0">
                <a:latin typeface="Arial" panose="020B0604020202020204" pitchFamily="34" charset="0"/>
                <a:cs typeface="Arial" panose="020B0604020202020204" pitchFamily="34" charset="0"/>
              </a:rPr>
              <a:t>- Increased representation of emerging economies in traditional financial institutions.</a:t>
            </a:r>
            <a:endParaRPr lang="es-ES" sz="1300" dirty="0">
              <a:latin typeface="Arial" panose="020B0604020202020204" pitchFamily="34" charset="0"/>
              <a:cs typeface="Arial" panose="020B0604020202020204" pitchFamily="34" charset="0"/>
            </a:endParaRPr>
          </a:p>
        </p:txBody>
      </p:sp>
      <p:sp>
        <p:nvSpPr>
          <p:cNvPr id="42" name="47 CuadroTexto">
            <a:extLst>
              <a:ext uri="{FF2B5EF4-FFF2-40B4-BE49-F238E27FC236}">
                <a16:creationId xmlns:a16="http://schemas.microsoft.com/office/drawing/2014/main" id="{5C03A13B-7BFC-C9BF-6194-908C228370FF}"/>
              </a:ext>
            </a:extLst>
          </p:cNvPr>
          <p:cNvSpPr txBox="1"/>
          <p:nvPr/>
        </p:nvSpPr>
        <p:spPr>
          <a:xfrm>
            <a:off x="6773553" y="8263070"/>
            <a:ext cx="2699240" cy="1092607"/>
          </a:xfrm>
          <a:prstGeom prst="rect">
            <a:avLst/>
          </a:prstGeom>
          <a:solidFill>
            <a:schemeClr val="bg1">
              <a:lumMod val="8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Avoid foreign domination of ICT markets.</a:t>
            </a:r>
          </a:p>
          <a:p>
            <a:pPr lvl="0" algn="ctr" defTabSz="533400">
              <a:spcBef>
                <a:spcPct val="0"/>
              </a:spcBef>
            </a:pPr>
            <a:r>
              <a:rPr lang="en-US" sz="1300" dirty="0">
                <a:latin typeface="Arial" panose="020B0604020202020204" pitchFamily="34" charset="0"/>
                <a:cs typeface="Arial" panose="020B0604020202020204" pitchFamily="34" charset="0"/>
              </a:rPr>
              <a:t>- Decrease dependence on the West in terms of ICT infrastructure.</a:t>
            </a:r>
            <a:endParaRPr lang="es-ES" sz="1300" dirty="0">
              <a:latin typeface="Arial" panose="020B0604020202020204" pitchFamily="34" charset="0"/>
              <a:cs typeface="Arial" panose="020B0604020202020204" pitchFamily="34" charset="0"/>
            </a:endParaRPr>
          </a:p>
        </p:txBody>
      </p:sp>
      <p:sp>
        <p:nvSpPr>
          <p:cNvPr id="43" name="47 CuadroTexto">
            <a:extLst>
              <a:ext uri="{FF2B5EF4-FFF2-40B4-BE49-F238E27FC236}">
                <a16:creationId xmlns:a16="http://schemas.microsoft.com/office/drawing/2014/main" id="{D69D4E5B-276C-2AC1-972D-F4434854E159}"/>
              </a:ext>
            </a:extLst>
          </p:cNvPr>
          <p:cNvSpPr txBox="1"/>
          <p:nvPr/>
        </p:nvSpPr>
        <p:spPr>
          <a:xfrm>
            <a:off x="9729770" y="2320131"/>
            <a:ext cx="1897889" cy="1292662"/>
          </a:xfrm>
          <a:prstGeom prst="rect">
            <a:avLst/>
          </a:prstGeom>
          <a:solidFill>
            <a:schemeClr val="bg1">
              <a:lumMod val="7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Reduction of trade barriers.</a:t>
            </a:r>
          </a:p>
          <a:p>
            <a:pPr lvl="0" algn="ctr" defTabSz="533400">
              <a:spcBef>
                <a:spcPct val="0"/>
              </a:spcBef>
            </a:pPr>
            <a:r>
              <a:rPr lang="en-US" sz="1300" dirty="0">
                <a:latin typeface="Arial" panose="020B0604020202020204" pitchFamily="34" charset="0"/>
                <a:cs typeface="Arial" panose="020B0604020202020204" pitchFamily="34" charset="0"/>
              </a:rPr>
              <a:t>- Signing of bilateral and multilateral trade and investment agreements.</a:t>
            </a:r>
            <a:endParaRPr lang="es-ES" sz="1300" dirty="0">
              <a:latin typeface="Arial" panose="020B0604020202020204" pitchFamily="34" charset="0"/>
              <a:cs typeface="Arial" panose="020B0604020202020204" pitchFamily="34" charset="0"/>
            </a:endParaRPr>
          </a:p>
        </p:txBody>
      </p:sp>
      <p:sp>
        <p:nvSpPr>
          <p:cNvPr id="44" name="47 CuadroTexto">
            <a:extLst>
              <a:ext uri="{FF2B5EF4-FFF2-40B4-BE49-F238E27FC236}">
                <a16:creationId xmlns:a16="http://schemas.microsoft.com/office/drawing/2014/main" id="{116A0715-160D-FC97-4A51-994A58A44D3B}"/>
              </a:ext>
            </a:extLst>
          </p:cNvPr>
          <p:cNvSpPr txBox="1"/>
          <p:nvPr/>
        </p:nvSpPr>
        <p:spPr>
          <a:xfrm>
            <a:off x="9729770" y="4008018"/>
            <a:ext cx="1897889" cy="1692771"/>
          </a:xfrm>
          <a:prstGeom prst="rect">
            <a:avLst/>
          </a:prstGeom>
          <a:solidFill>
            <a:schemeClr val="bg1">
              <a:lumMod val="7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Financing of infrastructure projects.</a:t>
            </a:r>
          </a:p>
          <a:p>
            <a:pPr lvl="0" algn="ctr" defTabSz="533400">
              <a:spcBef>
                <a:spcPct val="0"/>
              </a:spcBef>
            </a:pPr>
            <a:r>
              <a:rPr lang="en-US" sz="1300" dirty="0">
                <a:latin typeface="Arial" panose="020B0604020202020204" pitchFamily="34" charset="0"/>
                <a:cs typeface="Arial" panose="020B0604020202020204" pitchFamily="34" charset="0"/>
              </a:rPr>
              <a:t>- Creation and modernization of infrastructure in Eurasia.</a:t>
            </a:r>
          </a:p>
          <a:p>
            <a:pPr lvl="0" algn="ctr" defTabSz="533400">
              <a:spcBef>
                <a:spcPct val="0"/>
              </a:spcBef>
            </a:pPr>
            <a:r>
              <a:rPr lang="en-US" sz="1300" dirty="0">
                <a:latin typeface="Arial" panose="020B0604020202020204" pitchFamily="34" charset="0"/>
                <a:cs typeface="Arial" panose="020B0604020202020204" pitchFamily="34" charset="0"/>
              </a:rPr>
              <a:t>- Diversification of trade routes for China.</a:t>
            </a:r>
            <a:endParaRPr lang="es-ES" sz="1300" dirty="0">
              <a:latin typeface="Arial" panose="020B0604020202020204" pitchFamily="34" charset="0"/>
              <a:cs typeface="Arial" panose="020B0604020202020204" pitchFamily="34" charset="0"/>
            </a:endParaRPr>
          </a:p>
        </p:txBody>
      </p:sp>
      <p:sp>
        <p:nvSpPr>
          <p:cNvPr id="45" name="47 CuadroTexto">
            <a:extLst>
              <a:ext uri="{FF2B5EF4-FFF2-40B4-BE49-F238E27FC236}">
                <a16:creationId xmlns:a16="http://schemas.microsoft.com/office/drawing/2014/main" id="{642DF72D-1A06-3AA5-B289-CB74CE326175}"/>
              </a:ext>
            </a:extLst>
          </p:cNvPr>
          <p:cNvSpPr txBox="1"/>
          <p:nvPr/>
        </p:nvSpPr>
        <p:spPr>
          <a:xfrm>
            <a:off x="9729769" y="6200305"/>
            <a:ext cx="1897889" cy="892552"/>
          </a:xfrm>
          <a:prstGeom prst="rect">
            <a:avLst/>
          </a:prstGeom>
          <a:solidFill>
            <a:schemeClr val="bg1">
              <a:lumMod val="7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Security cooperation agreements: terrorism, separatism and extremism.</a:t>
            </a:r>
            <a:endParaRPr lang="es-ES" sz="1300" dirty="0">
              <a:latin typeface="Arial" panose="020B0604020202020204" pitchFamily="34" charset="0"/>
              <a:cs typeface="Arial" panose="020B0604020202020204" pitchFamily="34" charset="0"/>
            </a:endParaRPr>
          </a:p>
        </p:txBody>
      </p:sp>
      <p:sp>
        <p:nvSpPr>
          <p:cNvPr id="46" name="47 CuadroTexto">
            <a:extLst>
              <a:ext uri="{FF2B5EF4-FFF2-40B4-BE49-F238E27FC236}">
                <a16:creationId xmlns:a16="http://schemas.microsoft.com/office/drawing/2014/main" id="{677E12D6-D547-8F3F-7D98-2E31477FA902}"/>
              </a:ext>
            </a:extLst>
          </p:cNvPr>
          <p:cNvSpPr txBox="1"/>
          <p:nvPr/>
        </p:nvSpPr>
        <p:spPr>
          <a:xfrm>
            <a:off x="9729769" y="7966117"/>
            <a:ext cx="1897889" cy="1692771"/>
          </a:xfrm>
          <a:prstGeom prst="rect">
            <a:avLst/>
          </a:prstGeom>
          <a:solidFill>
            <a:schemeClr val="bg1">
              <a:lumMod val="7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Domestic hardware and software and coding standards.</a:t>
            </a:r>
          </a:p>
          <a:p>
            <a:pPr lvl="0" algn="ctr" defTabSz="533400">
              <a:spcBef>
                <a:spcPct val="0"/>
              </a:spcBef>
            </a:pPr>
            <a:r>
              <a:rPr lang="en-US" sz="1300" dirty="0">
                <a:latin typeface="Arial" panose="020B0604020202020204" pitchFamily="34" charset="0"/>
                <a:cs typeface="Arial" panose="020B0604020202020204" pitchFamily="34" charset="0"/>
              </a:rPr>
              <a:t>- Worldwide diffusion of Chinese technology.</a:t>
            </a:r>
          </a:p>
          <a:p>
            <a:pPr lvl="0" algn="ctr" defTabSz="533400">
              <a:spcBef>
                <a:spcPct val="0"/>
              </a:spcBef>
            </a:pPr>
            <a:r>
              <a:rPr lang="en-US" sz="1300" dirty="0">
                <a:latin typeface="Arial" panose="020B0604020202020204" pitchFamily="34" charset="0"/>
                <a:cs typeface="Arial" panose="020B0604020202020204" pitchFamily="34" charset="0"/>
              </a:rPr>
              <a:t>- Promotion of state control over the Internet.</a:t>
            </a:r>
            <a:r>
              <a:rPr lang="es-ES" sz="1300" dirty="0">
                <a:latin typeface="Arial" panose="020B0604020202020204" pitchFamily="34" charset="0"/>
                <a:cs typeface="Arial" panose="020B0604020202020204" pitchFamily="34" charset="0"/>
              </a:rPr>
              <a:t>.</a:t>
            </a:r>
          </a:p>
        </p:txBody>
      </p:sp>
      <p:sp>
        <p:nvSpPr>
          <p:cNvPr id="47" name="47 CuadroTexto">
            <a:extLst>
              <a:ext uri="{FF2B5EF4-FFF2-40B4-BE49-F238E27FC236}">
                <a16:creationId xmlns:a16="http://schemas.microsoft.com/office/drawing/2014/main" id="{37E5F7FA-AE5C-193E-3E35-CE293D3B399E}"/>
              </a:ext>
            </a:extLst>
          </p:cNvPr>
          <p:cNvSpPr txBox="1"/>
          <p:nvPr/>
        </p:nvSpPr>
        <p:spPr>
          <a:xfrm>
            <a:off x="9749678" y="10108886"/>
            <a:ext cx="1897889" cy="1292662"/>
          </a:xfrm>
          <a:prstGeom prst="rect">
            <a:avLst/>
          </a:prstGeom>
          <a:solidFill>
            <a:schemeClr val="bg1">
              <a:lumMod val="75000"/>
            </a:schemeClr>
          </a:solidFill>
          <a:ln>
            <a:solidFill>
              <a:schemeClr val="tx1"/>
            </a:solidFill>
          </a:ln>
        </p:spPr>
        <p:txBody>
          <a:bodyPr wrap="square" rtlCol="0">
            <a:spAutoFit/>
          </a:bodyPr>
          <a:lstStyle/>
          <a:p>
            <a:pPr lvl="0" algn="ctr" defTabSz="533400">
              <a:spcBef>
                <a:spcPct val="0"/>
              </a:spcBef>
            </a:pPr>
            <a:r>
              <a:rPr lang="en-US" sz="1300" dirty="0">
                <a:latin typeface="Arial" panose="020B0604020202020204" pitchFamily="34" charset="0"/>
                <a:cs typeface="Arial" panose="020B0604020202020204" pitchFamily="34" charset="0"/>
              </a:rPr>
              <a:t>- Financial support to the different institutions and forums.</a:t>
            </a:r>
          </a:p>
          <a:p>
            <a:pPr lvl="0" algn="ctr" defTabSz="533400">
              <a:spcBef>
                <a:spcPct val="0"/>
              </a:spcBef>
            </a:pPr>
            <a:r>
              <a:rPr lang="en-US" sz="1300" dirty="0">
                <a:latin typeface="Arial" panose="020B0604020202020204" pitchFamily="34" charset="0"/>
                <a:cs typeface="Arial" panose="020B0604020202020204" pitchFamily="34" charset="0"/>
              </a:rPr>
              <a:t>- Coordination of policies and objectives in the BRICS.</a:t>
            </a:r>
            <a:endParaRPr lang="es-E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39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CA339CBF-4731-599B-9E18-D6A6346D4A9B}"/>
              </a:ext>
            </a:extLst>
          </p:cNvPr>
          <p:cNvPicPr>
            <a:picLocks noChangeAspect="1"/>
          </p:cNvPicPr>
          <p:nvPr/>
        </p:nvPicPr>
        <p:blipFill>
          <a:blip r:embed="rId3"/>
          <a:stretch>
            <a:fillRect/>
          </a:stretch>
        </p:blipFill>
        <p:spPr>
          <a:xfrm>
            <a:off x="4751473" y="-93001"/>
            <a:ext cx="6335515" cy="4207945"/>
          </a:xfrm>
          <a:prstGeom prst="rect">
            <a:avLst/>
          </a:prstGeom>
          <a:ln>
            <a:solidFill>
              <a:schemeClr val="bg1">
                <a:lumMod val="85000"/>
              </a:schemeClr>
            </a:solidFill>
          </a:ln>
        </p:spPr>
      </p:pic>
      <p:sp>
        <p:nvSpPr>
          <p:cNvPr id="17" name="Elipse 16">
            <a:extLst>
              <a:ext uri="{FF2B5EF4-FFF2-40B4-BE49-F238E27FC236}">
                <a16:creationId xmlns:a16="http://schemas.microsoft.com/office/drawing/2014/main" id="{607450BE-B81F-923F-3311-C8117FB559E5}"/>
              </a:ext>
            </a:extLst>
          </p:cNvPr>
          <p:cNvSpPr/>
          <p:nvPr/>
        </p:nvSpPr>
        <p:spPr>
          <a:xfrm>
            <a:off x="4828571" y="4092"/>
            <a:ext cx="601178" cy="60117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B</a:t>
            </a:r>
          </a:p>
        </p:txBody>
      </p:sp>
      <p:pic>
        <p:nvPicPr>
          <p:cNvPr id="28" name="Imagen 27">
            <a:extLst>
              <a:ext uri="{FF2B5EF4-FFF2-40B4-BE49-F238E27FC236}">
                <a16:creationId xmlns:a16="http://schemas.microsoft.com/office/drawing/2014/main" id="{BC98A942-3568-EEDF-3434-D7CA9A0B3175}"/>
              </a:ext>
            </a:extLst>
          </p:cNvPr>
          <p:cNvPicPr>
            <a:picLocks noChangeAspect="1"/>
          </p:cNvPicPr>
          <p:nvPr/>
        </p:nvPicPr>
        <p:blipFill>
          <a:blip r:embed="rId4">
            <a:duotone>
              <a:schemeClr val="bg2">
                <a:shade val="45000"/>
                <a:satMod val="135000"/>
              </a:schemeClr>
              <a:prstClr val="white"/>
            </a:duotone>
          </a:blip>
          <a:stretch>
            <a:fillRect/>
          </a:stretch>
        </p:blipFill>
        <p:spPr>
          <a:xfrm>
            <a:off x="-2015906" y="3712290"/>
            <a:ext cx="9285978" cy="6191978"/>
          </a:xfrm>
          <a:prstGeom prst="rect">
            <a:avLst/>
          </a:prstGeom>
          <a:ln>
            <a:solidFill>
              <a:schemeClr val="bg1">
                <a:lumMod val="85000"/>
              </a:schemeClr>
            </a:solidFill>
          </a:ln>
        </p:spPr>
      </p:pic>
      <p:sp>
        <p:nvSpPr>
          <p:cNvPr id="30" name="Elipse 29">
            <a:extLst>
              <a:ext uri="{FF2B5EF4-FFF2-40B4-BE49-F238E27FC236}">
                <a16:creationId xmlns:a16="http://schemas.microsoft.com/office/drawing/2014/main" id="{500F8BB6-504A-C51A-D5E1-6AD01D79B3F5}"/>
              </a:ext>
            </a:extLst>
          </p:cNvPr>
          <p:cNvSpPr/>
          <p:nvPr/>
        </p:nvSpPr>
        <p:spPr>
          <a:xfrm>
            <a:off x="-1896281" y="3638405"/>
            <a:ext cx="601178" cy="6011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A</a:t>
            </a:r>
          </a:p>
        </p:txBody>
      </p:sp>
      <p:sp>
        <p:nvSpPr>
          <p:cNvPr id="31" name="57 CuadroTexto">
            <a:extLst>
              <a:ext uri="{FF2B5EF4-FFF2-40B4-BE49-F238E27FC236}">
                <a16:creationId xmlns:a16="http://schemas.microsoft.com/office/drawing/2014/main" id="{DED54CD6-1AFE-433F-1558-948093B5EC1B}"/>
              </a:ext>
            </a:extLst>
          </p:cNvPr>
          <p:cNvSpPr txBox="1"/>
          <p:nvPr/>
        </p:nvSpPr>
        <p:spPr>
          <a:xfrm>
            <a:off x="-1579527" y="9996247"/>
            <a:ext cx="12293994" cy="384721"/>
          </a:xfrm>
          <a:prstGeom prst="rect">
            <a:avLst/>
          </a:prstGeom>
          <a:noFill/>
        </p:spPr>
        <p:txBody>
          <a:bodyPr wrap="square" rtlCol="0">
            <a:spAutoFit/>
          </a:bodyPr>
          <a:lstStyle/>
          <a:p>
            <a:r>
              <a:rPr lang="en-US" sz="1900">
                <a:latin typeface="Arial" panose="020B0604020202020204" pitchFamily="34" charset="0"/>
                <a:cs typeface="Arial" panose="020B0604020202020204" pitchFamily="34" charset="0"/>
              </a:rPr>
              <a:t>Multilateral Trading System</a:t>
            </a:r>
          </a:p>
        </p:txBody>
      </p:sp>
      <p:sp>
        <p:nvSpPr>
          <p:cNvPr id="32" name="Elipse 31">
            <a:extLst>
              <a:ext uri="{FF2B5EF4-FFF2-40B4-BE49-F238E27FC236}">
                <a16:creationId xmlns:a16="http://schemas.microsoft.com/office/drawing/2014/main" id="{D4DD5D78-8D44-F0F8-FACC-E7A72A626D5D}"/>
              </a:ext>
            </a:extLst>
          </p:cNvPr>
          <p:cNvSpPr/>
          <p:nvPr/>
        </p:nvSpPr>
        <p:spPr>
          <a:xfrm>
            <a:off x="-2180962" y="9873085"/>
            <a:ext cx="601178" cy="60117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A</a:t>
            </a:r>
          </a:p>
        </p:txBody>
      </p:sp>
      <p:sp>
        <p:nvSpPr>
          <p:cNvPr id="33" name="Elipse 32">
            <a:extLst>
              <a:ext uri="{FF2B5EF4-FFF2-40B4-BE49-F238E27FC236}">
                <a16:creationId xmlns:a16="http://schemas.microsoft.com/office/drawing/2014/main" id="{248551D5-DAE8-92A2-B8C5-1AD00CF3EED6}"/>
              </a:ext>
            </a:extLst>
          </p:cNvPr>
          <p:cNvSpPr/>
          <p:nvPr/>
        </p:nvSpPr>
        <p:spPr>
          <a:xfrm>
            <a:off x="-2176704" y="10530198"/>
            <a:ext cx="601178" cy="601178"/>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B</a:t>
            </a:r>
          </a:p>
        </p:txBody>
      </p:sp>
      <p:sp>
        <p:nvSpPr>
          <p:cNvPr id="34" name="57 CuadroTexto">
            <a:extLst>
              <a:ext uri="{FF2B5EF4-FFF2-40B4-BE49-F238E27FC236}">
                <a16:creationId xmlns:a16="http://schemas.microsoft.com/office/drawing/2014/main" id="{B78E8F98-5C44-99F9-A956-0AC3679B2F04}"/>
              </a:ext>
            </a:extLst>
          </p:cNvPr>
          <p:cNvSpPr txBox="1"/>
          <p:nvPr/>
        </p:nvSpPr>
        <p:spPr>
          <a:xfrm>
            <a:off x="-1610909" y="10591874"/>
            <a:ext cx="12447921" cy="384721"/>
          </a:xfrm>
          <a:prstGeom prst="rect">
            <a:avLst/>
          </a:prstGeom>
          <a:noFill/>
        </p:spPr>
        <p:txBody>
          <a:bodyPr wrap="square" rtlCol="0">
            <a:spAutoFit/>
          </a:bodyPr>
          <a:lstStyle/>
          <a:p>
            <a:r>
              <a:rPr lang="es-ES"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Intrusion of the People's Republic of China</a:t>
            </a:r>
            <a:endParaRPr lang="es-ES" sz="1900" dirty="0">
              <a:latin typeface="Arial" panose="020B0604020202020204" pitchFamily="34" charset="0"/>
              <a:cs typeface="Arial" panose="020B0604020202020204" pitchFamily="34" charset="0"/>
            </a:endParaRPr>
          </a:p>
        </p:txBody>
      </p:sp>
      <p:sp>
        <p:nvSpPr>
          <p:cNvPr id="35" name="CuadroTexto 34">
            <a:extLst>
              <a:ext uri="{FF2B5EF4-FFF2-40B4-BE49-F238E27FC236}">
                <a16:creationId xmlns:a16="http://schemas.microsoft.com/office/drawing/2014/main" id="{4A0D8E2C-5B2E-94B6-2D61-4160BBEC6EFD}"/>
              </a:ext>
            </a:extLst>
          </p:cNvPr>
          <p:cNvSpPr txBox="1"/>
          <p:nvPr/>
        </p:nvSpPr>
        <p:spPr>
          <a:xfrm>
            <a:off x="-1558082" y="11200475"/>
            <a:ext cx="12416867" cy="384721"/>
          </a:xfrm>
          <a:prstGeom prst="rect">
            <a:avLst/>
          </a:prstGeom>
          <a:noFill/>
        </p:spPr>
        <p:txBody>
          <a:bodyPr wrap="square">
            <a:spAutoFit/>
          </a:bodyPr>
          <a:lstStyle/>
          <a:p>
            <a:pPr algn="just"/>
            <a:r>
              <a:rPr lang="en-US" sz="1900">
                <a:latin typeface="Arial" panose="020B0604020202020204" pitchFamily="34" charset="0"/>
                <a:cs typeface="Arial" panose="020B0604020202020204" pitchFamily="34" charset="0"/>
              </a:rPr>
              <a:t>Parallel or shadow institutionality</a:t>
            </a:r>
          </a:p>
        </p:txBody>
      </p:sp>
      <p:sp>
        <p:nvSpPr>
          <p:cNvPr id="36" name="Elipse 35">
            <a:extLst>
              <a:ext uri="{FF2B5EF4-FFF2-40B4-BE49-F238E27FC236}">
                <a16:creationId xmlns:a16="http://schemas.microsoft.com/office/drawing/2014/main" id="{73BD6646-8066-A95B-4E0E-C2D72F05622C}"/>
              </a:ext>
            </a:extLst>
          </p:cNvPr>
          <p:cNvSpPr/>
          <p:nvPr/>
        </p:nvSpPr>
        <p:spPr>
          <a:xfrm>
            <a:off x="-2181032" y="11189728"/>
            <a:ext cx="601178" cy="6011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D</a:t>
            </a:r>
          </a:p>
        </p:txBody>
      </p:sp>
      <p:cxnSp>
        <p:nvCxnSpPr>
          <p:cNvPr id="38" name="27 Conector recto de flecha">
            <a:extLst>
              <a:ext uri="{FF2B5EF4-FFF2-40B4-BE49-F238E27FC236}">
                <a16:creationId xmlns:a16="http://schemas.microsoft.com/office/drawing/2014/main" id="{B4A2F8F7-92A0-546F-0F5F-DBBEDDFBB786}"/>
              </a:ext>
            </a:extLst>
          </p:cNvPr>
          <p:cNvCxnSpPr>
            <a:cxnSpLocks/>
          </p:cNvCxnSpPr>
          <p:nvPr/>
        </p:nvCxnSpPr>
        <p:spPr>
          <a:xfrm>
            <a:off x="-1022587" y="3245524"/>
            <a:ext cx="0" cy="1581496"/>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3EEEC5CD-9890-FA34-4370-7CBEE8AD54C7}"/>
              </a:ext>
            </a:extLst>
          </p:cNvPr>
          <p:cNvCxnSpPr>
            <a:cxnSpLocks/>
          </p:cNvCxnSpPr>
          <p:nvPr/>
        </p:nvCxnSpPr>
        <p:spPr>
          <a:xfrm>
            <a:off x="-1022587" y="3245524"/>
            <a:ext cx="100045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0" name="76 Rectángulo">
            <a:extLst>
              <a:ext uri="{FF2B5EF4-FFF2-40B4-BE49-F238E27FC236}">
                <a16:creationId xmlns:a16="http://schemas.microsoft.com/office/drawing/2014/main" id="{BBB32EC5-2C66-74CA-36CE-F9A2EBFB31DB}"/>
              </a:ext>
            </a:extLst>
          </p:cNvPr>
          <p:cNvSpPr/>
          <p:nvPr/>
        </p:nvSpPr>
        <p:spPr>
          <a:xfrm>
            <a:off x="-40211" y="3044024"/>
            <a:ext cx="1449240" cy="36016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Dollar / Euro</a:t>
            </a:r>
          </a:p>
        </p:txBody>
      </p:sp>
      <p:cxnSp>
        <p:nvCxnSpPr>
          <p:cNvPr id="41" name="Conector recto 40">
            <a:extLst>
              <a:ext uri="{FF2B5EF4-FFF2-40B4-BE49-F238E27FC236}">
                <a16:creationId xmlns:a16="http://schemas.microsoft.com/office/drawing/2014/main" id="{81522E57-2C39-6DBC-2BB9-04A070191780}"/>
              </a:ext>
            </a:extLst>
          </p:cNvPr>
          <p:cNvCxnSpPr>
            <a:cxnSpLocks/>
          </p:cNvCxnSpPr>
          <p:nvPr/>
        </p:nvCxnSpPr>
        <p:spPr>
          <a:xfrm flipH="1">
            <a:off x="7270072" y="1741252"/>
            <a:ext cx="1830249" cy="2346809"/>
          </a:xfrm>
          <a:prstGeom prst="line">
            <a:avLst/>
          </a:prstGeom>
          <a:ln w="19050">
            <a:headEnd type="triangle" w="lg" len="lg"/>
            <a:tailEnd type="none" w="lg" len="lg"/>
          </a:ln>
        </p:spPr>
        <p:style>
          <a:lnRef idx="1">
            <a:schemeClr val="dk1"/>
          </a:lnRef>
          <a:fillRef idx="0">
            <a:schemeClr val="dk1"/>
          </a:fillRef>
          <a:effectRef idx="0">
            <a:schemeClr val="dk1"/>
          </a:effectRef>
          <a:fontRef idx="minor">
            <a:schemeClr val="tx1"/>
          </a:fontRef>
        </p:style>
      </p:cxnSp>
      <p:cxnSp>
        <p:nvCxnSpPr>
          <p:cNvPr id="47" name="Conector recto 46">
            <a:extLst>
              <a:ext uri="{FF2B5EF4-FFF2-40B4-BE49-F238E27FC236}">
                <a16:creationId xmlns:a16="http://schemas.microsoft.com/office/drawing/2014/main" id="{D3D4BC26-DD7F-CDC9-71B7-24FB46B22DEE}"/>
              </a:ext>
            </a:extLst>
          </p:cNvPr>
          <p:cNvCxnSpPr>
            <a:cxnSpLocks/>
          </p:cNvCxnSpPr>
          <p:nvPr/>
        </p:nvCxnSpPr>
        <p:spPr>
          <a:xfrm flipV="1">
            <a:off x="-2008302" y="-85060"/>
            <a:ext cx="6781041" cy="38004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97FB7EA4-1BA6-21D4-004F-A662596AE678}"/>
              </a:ext>
            </a:extLst>
          </p:cNvPr>
          <p:cNvCxnSpPr>
            <a:cxnSpLocks/>
          </p:cNvCxnSpPr>
          <p:nvPr/>
        </p:nvCxnSpPr>
        <p:spPr>
          <a:xfrm flipV="1">
            <a:off x="7270072" y="4114944"/>
            <a:ext cx="3816916" cy="57864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7EDE1A3C-0B68-06A2-4A3C-4F64068562FF}"/>
              </a:ext>
            </a:extLst>
          </p:cNvPr>
          <p:cNvCxnSpPr>
            <a:cxnSpLocks/>
            <a:stCxn id="28" idx="3"/>
            <a:endCxn id="13" idx="3"/>
          </p:cNvCxnSpPr>
          <p:nvPr/>
        </p:nvCxnSpPr>
        <p:spPr>
          <a:xfrm flipV="1">
            <a:off x="7270072" y="2010972"/>
            <a:ext cx="3816916" cy="47973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646FA2E6-7AC9-43F8-EC0C-73411A4A42F8}"/>
              </a:ext>
            </a:extLst>
          </p:cNvPr>
          <p:cNvCxnSpPr>
            <a:cxnSpLocks/>
          </p:cNvCxnSpPr>
          <p:nvPr/>
        </p:nvCxnSpPr>
        <p:spPr>
          <a:xfrm flipV="1">
            <a:off x="3633210" y="2214733"/>
            <a:ext cx="1406267" cy="134313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Elipse 63">
            <a:extLst>
              <a:ext uri="{FF2B5EF4-FFF2-40B4-BE49-F238E27FC236}">
                <a16:creationId xmlns:a16="http://schemas.microsoft.com/office/drawing/2014/main" id="{D3FF8EB9-9B5E-2E7A-CF51-D6BBE1014B3F}"/>
              </a:ext>
            </a:extLst>
          </p:cNvPr>
          <p:cNvSpPr/>
          <p:nvPr/>
        </p:nvSpPr>
        <p:spPr>
          <a:xfrm>
            <a:off x="-1289326" y="4837690"/>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1</a:t>
            </a:r>
          </a:p>
        </p:txBody>
      </p:sp>
      <p:cxnSp>
        <p:nvCxnSpPr>
          <p:cNvPr id="65" name="Conector recto 64">
            <a:extLst>
              <a:ext uri="{FF2B5EF4-FFF2-40B4-BE49-F238E27FC236}">
                <a16:creationId xmlns:a16="http://schemas.microsoft.com/office/drawing/2014/main" id="{AA8144D2-DA3A-1FC3-9C08-56E7FAA4C4A1}"/>
              </a:ext>
            </a:extLst>
          </p:cNvPr>
          <p:cNvCxnSpPr>
            <a:cxnSpLocks/>
          </p:cNvCxnSpPr>
          <p:nvPr/>
        </p:nvCxnSpPr>
        <p:spPr>
          <a:xfrm flipH="1">
            <a:off x="4931363" y="4641435"/>
            <a:ext cx="1911814" cy="2451393"/>
          </a:xfrm>
          <a:prstGeom prst="line">
            <a:avLst/>
          </a:prstGeom>
          <a:ln w="19050">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9" name="27 Conector recto de flecha">
            <a:extLst>
              <a:ext uri="{FF2B5EF4-FFF2-40B4-BE49-F238E27FC236}">
                <a16:creationId xmlns:a16="http://schemas.microsoft.com/office/drawing/2014/main" id="{21EA18B7-9272-FAD4-5338-C2AE6E586C9F}"/>
              </a:ext>
            </a:extLst>
          </p:cNvPr>
          <p:cNvCxnSpPr>
            <a:cxnSpLocks/>
          </p:cNvCxnSpPr>
          <p:nvPr/>
        </p:nvCxnSpPr>
        <p:spPr>
          <a:xfrm>
            <a:off x="5933263" y="-1011772"/>
            <a:ext cx="0" cy="1581496"/>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0E4243DA-5930-FEC7-216C-40D148F5B8CA}"/>
              </a:ext>
            </a:extLst>
          </p:cNvPr>
          <p:cNvCxnSpPr>
            <a:cxnSpLocks/>
          </p:cNvCxnSpPr>
          <p:nvPr/>
        </p:nvCxnSpPr>
        <p:spPr>
          <a:xfrm>
            <a:off x="5933263" y="-1011772"/>
            <a:ext cx="100045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2" name="76 Rectángulo">
            <a:extLst>
              <a:ext uri="{FF2B5EF4-FFF2-40B4-BE49-F238E27FC236}">
                <a16:creationId xmlns:a16="http://schemas.microsoft.com/office/drawing/2014/main" id="{2B87D474-A6BE-1369-EB9D-7DCB0A9132A2}"/>
              </a:ext>
            </a:extLst>
          </p:cNvPr>
          <p:cNvSpPr/>
          <p:nvPr/>
        </p:nvSpPr>
        <p:spPr>
          <a:xfrm>
            <a:off x="6843177" y="-1213272"/>
            <a:ext cx="1594164" cy="36016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Yuan Renminbi</a:t>
            </a:r>
          </a:p>
        </p:txBody>
      </p:sp>
      <p:sp>
        <p:nvSpPr>
          <p:cNvPr id="73" name="Elipse 72">
            <a:extLst>
              <a:ext uri="{FF2B5EF4-FFF2-40B4-BE49-F238E27FC236}">
                <a16:creationId xmlns:a16="http://schemas.microsoft.com/office/drawing/2014/main" id="{A3F37EE3-3D14-3A3D-9C29-DCAC875800B3}"/>
              </a:ext>
            </a:extLst>
          </p:cNvPr>
          <p:cNvSpPr/>
          <p:nvPr/>
        </p:nvSpPr>
        <p:spPr>
          <a:xfrm>
            <a:off x="5666524" y="580394"/>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1</a:t>
            </a:r>
          </a:p>
        </p:txBody>
      </p:sp>
      <p:sp>
        <p:nvSpPr>
          <p:cNvPr id="76" name="76 Rectángulo">
            <a:extLst>
              <a:ext uri="{FF2B5EF4-FFF2-40B4-BE49-F238E27FC236}">
                <a16:creationId xmlns:a16="http://schemas.microsoft.com/office/drawing/2014/main" id="{28F75AE3-FB68-5057-77C5-0B970E35D915}"/>
              </a:ext>
            </a:extLst>
          </p:cNvPr>
          <p:cNvSpPr/>
          <p:nvPr/>
        </p:nvSpPr>
        <p:spPr>
          <a:xfrm>
            <a:off x="-797627" y="3634811"/>
            <a:ext cx="1928938" cy="36016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VISA, Mastercard</a:t>
            </a:r>
          </a:p>
        </p:txBody>
      </p:sp>
      <p:cxnSp>
        <p:nvCxnSpPr>
          <p:cNvPr id="77" name="27 Conector recto de flecha">
            <a:extLst>
              <a:ext uri="{FF2B5EF4-FFF2-40B4-BE49-F238E27FC236}">
                <a16:creationId xmlns:a16="http://schemas.microsoft.com/office/drawing/2014/main" id="{A37957BF-0B2E-F497-D9DC-5199497A0234}"/>
              </a:ext>
            </a:extLst>
          </p:cNvPr>
          <p:cNvCxnSpPr>
            <a:cxnSpLocks/>
          </p:cNvCxnSpPr>
          <p:nvPr/>
        </p:nvCxnSpPr>
        <p:spPr>
          <a:xfrm>
            <a:off x="166747" y="3994971"/>
            <a:ext cx="0" cy="842719"/>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5E92D599-C3DD-5ECD-857F-C2DCB40D330B}"/>
              </a:ext>
            </a:extLst>
          </p:cNvPr>
          <p:cNvSpPr/>
          <p:nvPr/>
        </p:nvSpPr>
        <p:spPr>
          <a:xfrm>
            <a:off x="-103262" y="4837690"/>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2</a:t>
            </a:r>
          </a:p>
        </p:txBody>
      </p:sp>
      <p:sp>
        <p:nvSpPr>
          <p:cNvPr id="80" name="76 Rectángulo">
            <a:extLst>
              <a:ext uri="{FF2B5EF4-FFF2-40B4-BE49-F238E27FC236}">
                <a16:creationId xmlns:a16="http://schemas.microsoft.com/office/drawing/2014/main" id="{EFD1D0FE-DAEC-D7A3-B068-9FFE127F4AF9}"/>
              </a:ext>
            </a:extLst>
          </p:cNvPr>
          <p:cNvSpPr/>
          <p:nvPr/>
        </p:nvSpPr>
        <p:spPr>
          <a:xfrm>
            <a:off x="6160114" y="-619673"/>
            <a:ext cx="1753580" cy="36016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China Union Pay</a:t>
            </a:r>
          </a:p>
        </p:txBody>
      </p:sp>
      <p:cxnSp>
        <p:nvCxnSpPr>
          <p:cNvPr id="81" name="27 Conector recto de flecha">
            <a:extLst>
              <a:ext uri="{FF2B5EF4-FFF2-40B4-BE49-F238E27FC236}">
                <a16:creationId xmlns:a16="http://schemas.microsoft.com/office/drawing/2014/main" id="{646F6E0F-F078-25BA-C672-6F5AA99F0D62}"/>
              </a:ext>
            </a:extLst>
          </p:cNvPr>
          <p:cNvCxnSpPr>
            <a:cxnSpLocks/>
          </p:cNvCxnSpPr>
          <p:nvPr/>
        </p:nvCxnSpPr>
        <p:spPr>
          <a:xfrm>
            <a:off x="7036809" y="-259513"/>
            <a:ext cx="0" cy="842719"/>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2" name="Elipse 81">
            <a:extLst>
              <a:ext uri="{FF2B5EF4-FFF2-40B4-BE49-F238E27FC236}">
                <a16:creationId xmlns:a16="http://schemas.microsoft.com/office/drawing/2014/main" id="{4823DC20-2DAC-21A7-7A76-7ACDBAE1758A}"/>
              </a:ext>
            </a:extLst>
          </p:cNvPr>
          <p:cNvSpPr/>
          <p:nvPr/>
        </p:nvSpPr>
        <p:spPr>
          <a:xfrm>
            <a:off x="6766800" y="583206"/>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2</a:t>
            </a:r>
          </a:p>
        </p:txBody>
      </p:sp>
      <p:sp>
        <p:nvSpPr>
          <p:cNvPr id="83" name="76 Rectángulo">
            <a:extLst>
              <a:ext uri="{FF2B5EF4-FFF2-40B4-BE49-F238E27FC236}">
                <a16:creationId xmlns:a16="http://schemas.microsoft.com/office/drawing/2014/main" id="{D271DBF2-7661-AE17-0800-517601501B02}"/>
              </a:ext>
            </a:extLst>
          </p:cNvPr>
          <p:cNvSpPr/>
          <p:nvPr/>
        </p:nvSpPr>
        <p:spPr>
          <a:xfrm>
            <a:off x="321598" y="4048422"/>
            <a:ext cx="1928938" cy="36016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World Bank</a:t>
            </a:r>
          </a:p>
        </p:txBody>
      </p:sp>
      <p:cxnSp>
        <p:nvCxnSpPr>
          <p:cNvPr id="84" name="27 Conector recto de flecha">
            <a:extLst>
              <a:ext uri="{FF2B5EF4-FFF2-40B4-BE49-F238E27FC236}">
                <a16:creationId xmlns:a16="http://schemas.microsoft.com/office/drawing/2014/main" id="{9D6D55A6-0B22-AE04-C194-CA4EEFFA6506}"/>
              </a:ext>
            </a:extLst>
          </p:cNvPr>
          <p:cNvCxnSpPr>
            <a:cxnSpLocks/>
          </p:cNvCxnSpPr>
          <p:nvPr/>
        </p:nvCxnSpPr>
        <p:spPr>
          <a:xfrm>
            <a:off x="1285972" y="4408582"/>
            <a:ext cx="0" cy="418438"/>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9" name="Elipse 88">
            <a:extLst>
              <a:ext uri="{FF2B5EF4-FFF2-40B4-BE49-F238E27FC236}">
                <a16:creationId xmlns:a16="http://schemas.microsoft.com/office/drawing/2014/main" id="{75F10606-F6C1-B058-C597-A425D09386B8}"/>
              </a:ext>
            </a:extLst>
          </p:cNvPr>
          <p:cNvSpPr/>
          <p:nvPr/>
        </p:nvSpPr>
        <p:spPr>
          <a:xfrm>
            <a:off x="1005125" y="4827020"/>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3</a:t>
            </a:r>
          </a:p>
        </p:txBody>
      </p:sp>
      <p:cxnSp>
        <p:nvCxnSpPr>
          <p:cNvPr id="95" name="27 Conector recto de flecha">
            <a:extLst>
              <a:ext uri="{FF2B5EF4-FFF2-40B4-BE49-F238E27FC236}">
                <a16:creationId xmlns:a16="http://schemas.microsoft.com/office/drawing/2014/main" id="{6CDAAACD-3E15-FF05-5496-98CB5B5EB76F}"/>
              </a:ext>
            </a:extLst>
          </p:cNvPr>
          <p:cNvCxnSpPr>
            <a:cxnSpLocks/>
          </p:cNvCxnSpPr>
          <p:nvPr/>
        </p:nvCxnSpPr>
        <p:spPr>
          <a:xfrm>
            <a:off x="8111538" y="166902"/>
            <a:ext cx="0" cy="418438"/>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6" name="Elipse 95">
            <a:extLst>
              <a:ext uri="{FF2B5EF4-FFF2-40B4-BE49-F238E27FC236}">
                <a16:creationId xmlns:a16="http://schemas.microsoft.com/office/drawing/2014/main" id="{28786DBA-1A9B-FA0F-9E0C-FD548154753B}"/>
              </a:ext>
            </a:extLst>
          </p:cNvPr>
          <p:cNvSpPr/>
          <p:nvPr/>
        </p:nvSpPr>
        <p:spPr>
          <a:xfrm>
            <a:off x="7830691" y="585340"/>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3</a:t>
            </a:r>
          </a:p>
        </p:txBody>
      </p:sp>
      <p:sp>
        <p:nvSpPr>
          <p:cNvPr id="97" name="76 Rectángulo">
            <a:extLst>
              <a:ext uri="{FF2B5EF4-FFF2-40B4-BE49-F238E27FC236}">
                <a16:creationId xmlns:a16="http://schemas.microsoft.com/office/drawing/2014/main" id="{C0A25D2E-29B0-8589-9758-FA7160A9961F}"/>
              </a:ext>
            </a:extLst>
          </p:cNvPr>
          <p:cNvSpPr/>
          <p:nvPr/>
        </p:nvSpPr>
        <p:spPr>
          <a:xfrm>
            <a:off x="7147164" y="-193258"/>
            <a:ext cx="1928938" cy="52842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New Development Bank (BRICS)</a:t>
            </a:r>
          </a:p>
        </p:txBody>
      </p:sp>
      <p:sp>
        <p:nvSpPr>
          <p:cNvPr id="103" name="76 Rectángulo">
            <a:extLst>
              <a:ext uri="{FF2B5EF4-FFF2-40B4-BE49-F238E27FC236}">
                <a16:creationId xmlns:a16="http://schemas.microsoft.com/office/drawing/2014/main" id="{76603F1E-A440-E62F-428C-D9EEF5D192C8}"/>
              </a:ext>
            </a:extLst>
          </p:cNvPr>
          <p:cNvSpPr/>
          <p:nvPr/>
        </p:nvSpPr>
        <p:spPr>
          <a:xfrm>
            <a:off x="1478351" y="3037351"/>
            <a:ext cx="2567417" cy="477593"/>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NATO Central Asia</a:t>
            </a:r>
          </a:p>
        </p:txBody>
      </p:sp>
      <p:cxnSp>
        <p:nvCxnSpPr>
          <p:cNvPr id="105" name="27 Conector recto de flecha">
            <a:extLst>
              <a:ext uri="{FF2B5EF4-FFF2-40B4-BE49-F238E27FC236}">
                <a16:creationId xmlns:a16="http://schemas.microsoft.com/office/drawing/2014/main" id="{34415FE2-6224-265A-0D26-457D2115D731}"/>
              </a:ext>
            </a:extLst>
          </p:cNvPr>
          <p:cNvCxnSpPr>
            <a:cxnSpLocks/>
          </p:cNvCxnSpPr>
          <p:nvPr/>
        </p:nvCxnSpPr>
        <p:spPr>
          <a:xfrm>
            <a:off x="2775612" y="3514944"/>
            <a:ext cx="0" cy="1299451"/>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9" name="Elipse 108">
            <a:extLst>
              <a:ext uri="{FF2B5EF4-FFF2-40B4-BE49-F238E27FC236}">
                <a16:creationId xmlns:a16="http://schemas.microsoft.com/office/drawing/2014/main" id="{BE0F39A9-16A0-14DD-0CC6-030D18C78CE4}"/>
              </a:ext>
            </a:extLst>
          </p:cNvPr>
          <p:cNvSpPr/>
          <p:nvPr/>
        </p:nvSpPr>
        <p:spPr>
          <a:xfrm>
            <a:off x="2494223" y="4814395"/>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4</a:t>
            </a:r>
          </a:p>
        </p:txBody>
      </p:sp>
      <p:sp>
        <p:nvSpPr>
          <p:cNvPr id="112" name="76 Rectángulo">
            <a:extLst>
              <a:ext uri="{FF2B5EF4-FFF2-40B4-BE49-F238E27FC236}">
                <a16:creationId xmlns:a16="http://schemas.microsoft.com/office/drawing/2014/main" id="{1E0F0868-180C-D9F5-35DD-92DDF3A99AD5}"/>
              </a:ext>
            </a:extLst>
          </p:cNvPr>
          <p:cNvSpPr/>
          <p:nvPr/>
        </p:nvSpPr>
        <p:spPr>
          <a:xfrm>
            <a:off x="8496386" y="-1218471"/>
            <a:ext cx="2567417" cy="528423"/>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Shanghai Cooperation Organization (SCO)</a:t>
            </a:r>
          </a:p>
        </p:txBody>
      </p:sp>
      <p:cxnSp>
        <p:nvCxnSpPr>
          <p:cNvPr id="113" name="27 Conector recto de flecha">
            <a:extLst>
              <a:ext uri="{FF2B5EF4-FFF2-40B4-BE49-F238E27FC236}">
                <a16:creationId xmlns:a16="http://schemas.microsoft.com/office/drawing/2014/main" id="{6C8DC5A5-870B-DC94-BE49-5B66BCB53F17}"/>
              </a:ext>
            </a:extLst>
          </p:cNvPr>
          <p:cNvCxnSpPr>
            <a:cxnSpLocks/>
          </p:cNvCxnSpPr>
          <p:nvPr/>
        </p:nvCxnSpPr>
        <p:spPr>
          <a:xfrm>
            <a:off x="9793647" y="-690048"/>
            <a:ext cx="0" cy="1248621"/>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4" name="Elipse 113">
            <a:extLst>
              <a:ext uri="{FF2B5EF4-FFF2-40B4-BE49-F238E27FC236}">
                <a16:creationId xmlns:a16="http://schemas.microsoft.com/office/drawing/2014/main" id="{18D9F62E-1028-A61B-4199-4CA625912ACA}"/>
              </a:ext>
            </a:extLst>
          </p:cNvPr>
          <p:cNvSpPr/>
          <p:nvPr/>
        </p:nvSpPr>
        <p:spPr>
          <a:xfrm>
            <a:off x="9512258" y="558573"/>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4</a:t>
            </a:r>
          </a:p>
        </p:txBody>
      </p:sp>
      <p:sp>
        <p:nvSpPr>
          <p:cNvPr id="119" name="Elipse 118">
            <a:extLst>
              <a:ext uri="{FF2B5EF4-FFF2-40B4-BE49-F238E27FC236}">
                <a16:creationId xmlns:a16="http://schemas.microsoft.com/office/drawing/2014/main" id="{F8D58FBF-FA1F-3E60-2BBF-72DAE6BA23E2}"/>
              </a:ext>
            </a:extLst>
          </p:cNvPr>
          <p:cNvSpPr/>
          <p:nvPr/>
        </p:nvSpPr>
        <p:spPr>
          <a:xfrm>
            <a:off x="-1295103" y="6223715"/>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5</a:t>
            </a:r>
          </a:p>
        </p:txBody>
      </p:sp>
      <p:cxnSp>
        <p:nvCxnSpPr>
          <p:cNvPr id="121" name="27 Conector recto de flecha">
            <a:extLst>
              <a:ext uri="{FF2B5EF4-FFF2-40B4-BE49-F238E27FC236}">
                <a16:creationId xmlns:a16="http://schemas.microsoft.com/office/drawing/2014/main" id="{02FF148C-4951-EDFF-D3D5-44D4A9B49887}"/>
              </a:ext>
            </a:extLst>
          </p:cNvPr>
          <p:cNvCxnSpPr>
            <a:cxnSpLocks/>
          </p:cNvCxnSpPr>
          <p:nvPr/>
        </p:nvCxnSpPr>
        <p:spPr>
          <a:xfrm flipV="1">
            <a:off x="-1028365" y="6757192"/>
            <a:ext cx="0" cy="983433"/>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3" name="76 Rectángulo">
            <a:extLst>
              <a:ext uri="{FF2B5EF4-FFF2-40B4-BE49-F238E27FC236}">
                <a16:creationId xmlns:a16="http://schemas.microsoft.com/office/drawing/2014/main" id="{525053AF-0E50-EEBE-BDA8-9407419DA0AF}"/>
              </a:ext>
            </a:extLst>
          </p:cNvPr>
          <p:cNvSpPr/>
          <p:nvPr/>
        </p:nvSpPr>
        <p:spPr>
          <a:xfrm>
            <a:off x="-1752985" y="7754475"/>
            <a:ext cx="1449240" cy="36016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G7/G8</a:t>
            </a:r>
          </a:p>
        </p:txBody>
      </p:sp>
      <p:sp>
        <p:nvSpPr>
          <p:cNvPr id="124" name="Elipse 123">
            <a:extLst>
              <a:ext uri="{FF2B5EF4-FFF2-40B4-BE49-F238E27FC236}">
                <a16:creationId xmlns:a16="http://schemas.microsoft.com/office/drawing/2014/main" id="{C2B9EB82-D122-0EB2-A234-25EFFF9454D5}"/>
              </a:ext>
            </a:extLst>
          </p:cNvPr>
          <p:cNvSpPr/>
          <p:nvPr/>
        </p:nvSpPr>
        <p:spPr>
          <a:xfrm>
            <a:off x="5686246" y="1518993"/>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5</a:t>
            </a:r>
          </a:p>
        </p:txBody>
      </p:sp>
      <p:cxnSp>
        <p:nvCxnSpPr>
          <p:cNvPr id="125" name="27 Conector recto de flecha">
            <a:extLst>
              <a:ext uri="{FF2B5EF4-FFF2-40B4-BE49-F238E27FC236}">
                <a16:creationId xmlns:a16="http://schemas.microsoft.com/office/drawing/2014/main" id="{607921C3-94A8-0CC3-FFA9-6C8D8D036676}"/>
              </a:ext>
            </a:extLst>
          </p:cNvPr>
          <p:cNvCxnSpPr>
            <a:cxnSpLocks/>
          </p:cNvCxnSpPr>
          <p:nvPr/>
        </p:nvCxnSpPr>
        <p:spPr>
          <a:xfrm flipV="1">
            <a:off x="5952984" y="2052470"/>
            <a:ext cx="0" cy="983433"/>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6" name="76 Rectángulo">
            <a:extLst>
              <a:ext uri="{FF2B5EF4-FFF2-40B4-BE49-F238E27FC236}">
                <a16:creationId xmlns:a16="http://schemas.microsoft.com/office/drawing/2014/main" id="{94424CBD-B15A-B6F1-5D25-512D56D81F5A}"/>
              </a:ext>
            </a:extLst>
          </p:cNvPr>
          <p:cNvSpPr/>
          <p:nvPr/>
        </p:nvSpPr>
        <p:spPr>
          <a:xfrm>
            <a:off x="5228364" y="3049753"/>
            <a:ext cx="1449240" cy="36016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BRICS</a:t>
            </a:r>
          </a:p>
        </p:txBody>
      </p:sp>
      <p:sp>
        <p:nvSpPr>
          <p:cNvPr id="127" name="Elipse 126">
            <a:extLst>
              <a:ext uri="{FF2B5EF4-FFF2-40B4-BE49-F238E27FC236}">
                <a16:creationId xmlns:a16="http://schemas.microsoft.com/office/drawing/2014/main" id="{C4A4555C-6165-F925-05D8-462B5D3FBBBC}"/>
              </a:ext>
            </a:extLst>
          </p:cNvPr>
          <p:cNvSpPr/>
          <p:nvPr/>
        </p:nvSpPr>
        <p:spPr>
          <a:xfrm>
            <a:off x="-40823" y="6224663"/>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6</a:t>
            </a:r>
          </a:p>
        </p:txBody>
      </p:sp>
      <p:cxnSp>
        <p:nvCxnSpPr>
          <p:cNvPr id="128" name="27 Conector recto de flecha">
            <a:extLst>
              <a:ext uri="{FF2B5EF4-FFF2-40B4-BE49-F238E27FC236}">
                <a16:creationId xmlns:a16="http://schemas.microsoft.com/office/drawing/2014/main" id="{BB55EBF6-2980-18E1-BBA1-2453A3381538}"/>
              </a:ext>
            </a:extLst>
          </p:cNvPr>
          <p:cNvCxnSpPr>
            <a:cxnSpLocks/>
          </p:cNvCxnSpPr>
          <p:nvPr/>
        </p:nvCxnSpPr>
        <p:spPr>
          <a:xfrm flipV="1">
            <a:off x="242400" y="6735916"/>
            <a:ext cx="0" cy="542423"/>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38" name="Elipse 137">
            <a:extLst>
              <a:ext uri="{FF2B5EF4-FFF2-40B4-BE49-F238E27FC236}">
                <a16:creationId xmlns:a16="http://schemas.microsoft.com/office/drawing/2014/main" id="{D5C044E3-0BEE-ABCA-D90A-4AC623AA1133}"/>
              </a:ext>
            </a:extLst>
          </p:cNvPr>
          <p:cNvSpPr/>
          <p:nvPr/>
        </p:nvSpPr>
        <p:spPr>
          <a:xfrm>
            <a:off x="6775012" y="1515546"/>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6</a:t>
            </a:r>
          </a:p>
        </p:txBody>
      </p:sp>
      <p:cxnSp>
        <p:nvCxnSpPr>
          <p:cNvPr id="139" name="27 Conector recto de flecha">
            <a:extLst>
              <a:ext uri="{FF2B5EF4-FFF2-40B4-BE49-F238E27FC236}">
                <a16:creationId xmlns:a16="http://schemas.microsoft.com/office/drawing/2014/main" id="{7B822607-A637-D02E-CD77-245E273326DF}"/>
              </a:ext>
            </a:extLst>
          </p:cNvPr>
          <p:cNvCxnSpPr>
            <a:cxnSpLocks/>
          </p:cNvCxnSpPr>
          <p:nvPr/>
        </p:nvCxnSpPr>
        <p:spPr>
          <a:xfrm flipV="1">
            <a:off x="7036809" y="2052470"/>
            <a:ext cx="0" cy="529839"/>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0" name="76 Rectángulo">
            <a:extLst>
              <a:ext uri="{FF2B5EF4-FFF2-40B4-BE49-F238E27FC236}">
                <a16:creationId xmlns:a16="http://schemas.microsoft.com/office/drawing/2014/main" id="{C3AD8792-5EB1-2828-75D1-2F2A7ACB786F}"/>
              </a:ext>
            </a:extLst>
          </p:cNvPr>
          <p:cNvSpPr/>
          <p:nvPr/>
        </p:nvSpPr>
        <p:spPr>
          <a:xfrm>
            <a:off x="6072340" y="2430696"/>
            <a:ext cx="1928938" cy="52731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Belt and Road Initiative</a:t>
            </a:r>
          </a:p>
        </p:txBody>
      </p:sp>
      <p:sp>
        <p:nvSpPr>
          <p:cNvPr id="144" name="76 Rectángulo">
            <a:extLst>
              <a:ext uri="{FF2B5EF4-FFF2-40B4-BE49-F238E27FC236}">
                <a16:creationId xmlns:a16="http://schemas.microsoft.com/office/drawing/2014/main" id="{80CAC4BA-3002-3F1E-6B90-EA430E48D906}"/>
              </a:ext>
            </a:extLst>
          </p:cNvPr>
          <p:cNvSpPr/>
          <p:nvPr/>
        </p:nvSpPr>
        <p:spPr>
          <a:xfrm>
            <a:off x="-722069" y="7100337"/>
            <a:ext cx="1928938" cy="527310"/>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Eurasian Economic Union</a:t>
            </a:r>
          </a:p>
        </p:txBody>
      </p:sp>
      <p:sp>
        <p:nvSpPr>
          <p:cNvPr id="152" name="Elipse 151">
            <a:extLst>
              <a:ext uri="{FF2B5EF4-FFF2-40B4-BE49-F238E27FC236}">
                <a16:creationId xmlns:a16="http://schemas.microsoft.com/office/drawing/2014/main" id="{611654C9-2F90-FA64-8DE9-BDED04AB853D}"/>
              </a:ext>
            </a:extLst>
          </p:cNvPr>
          <p:cNvSpPr/>
          <p:nvPr/>
        </p:nvSpPr>
        <p:spPr>
          <a:xfrm>
            <a:off x="9513406" y="1559246"/>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7</a:t>
            </a:r>
          </a:p>
        </p:txBody>
      </p:sp>
      <p:cxnSp>
        <p:nvCxnSpPr>
          <p:cNvPr id="153" name="27 Conector recto de flecha">
            <a:extLst>
              <a:ext uri="{FF2B5EF4-FFF2-40B4-BE49-F238E27FC236}">
                <a16:creationId xmlns:a16="http://schemas.microsoft.com/office/drawing/2014/main" id="{BE245C02-5BD9-9AB6-044C-D78BCE390D64}"/>
              </a:ext>
            </a:extLst>
          </p:cNvPr>
          <p:cNvCxnSpPr>
            <a:cxnSpLocks/>
          </p:cNvCxnSpPr>
          <p:nvPr/>
        </p:nvCxnSpPr>
        <p:spPr>
          <a:xfrm flipV="1">
            <a:off x="9780144" y="2092723"/>
            <a:ext cx="0" cy="1722168"/>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54" name="76 Rectángulo">
            <a:extLst>
              <a:ext uri="{FF2B5EF4-FFF2-40B4-BE49-F238E27FC236}">
                <a16:creationId xmlns:a16="http://schemas.microsoft.com/office/drawing/2014/main" id="{CED2B264-DBFE-95C0-FA2C-A13F782B924F}"/>
              </a:ext>
            </a:extLst>
          </p:cNvPr>
          <p:cNvSpPr/>
          <p:nvPr/>
        </p:nvSpPr>
        <p:spPr>
          <a:xfrm>
            <a:off x="8930818" y="3698079"/>
            <a:ext cx="1709645" cy="772035"/>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Asian Infrastructure Investment Bank</a:t>
            </a:r>
          </a:p>
        </p:txBody>
      </p:sp>
      <p:sp>
        <p:nvSpPr>
          <p:cNvPr id="155" name="Elipse 154">
            <a:extLst>
              <a:ext uri="{FF2B5EF4-FFF2-40B4-BE49-F238E27FC236}">
                <a16:creationId xmlns:a16="http://schemas.microsoft.com/office/drawing/2014/main" id="{A9A0F514-B900-38DE-9FAB-86BE3E86B6FF}"/>
              </a:ext>
            </a:extLst>
          </p:cNvPr>
          <p:cNvSpPr/>
          <p:nvPr/>
        </p:nvSpPr>
        <p:spPr>
          <a:xfrm>
            <a:off x="3822496" y="6218142"/>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7</a:t>
            </a:r>
          </a:p>
        </p:txBody>
      </p:sp>
      <p:cxnSp>
        <p:nvCxnSpPr>
          <p:cNvPr id="156" name="27 Conector recto de flecha">
            <a:extLst>
              <a:ext uri="{FF2B5EF4-FFF2-40B4-BE49-F238E27FC236}">
                <a16:creationId xmlns:a16="http://schemas.microsoft.com/office/drawing/2014/main" id="{3C67292B-6ECB-E178-2BF3-20F1C2937BF8}"/>
              </a:ext>
            </a:extLst>
          </p:cNvPr>
          <p:cNvCxnSpPr>
            <a:cxnSpLocks/>
          </p:cNvCxnSpPr>
          <p:nvPr/>
        </p:nvCxnSpPr>
        <p:spPr>
          <a:xfrm flipV="1">
            <a:off x="4100360" y="6765942"/>
            <a:ext cx="0" cy="1732121"/>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57" name="76 Rectángulo">
            <a:extLst>
              <a:ext uri="{FF2B5EF4-FFF2-40B4-BE49-F238E27FC236}">
                <a16:creationId xmlns:a16="http://schemas.microsoft.com/office/drawing/2014/main" id="{469FC28E-1BAF-370F-F513-0FA0E01B5A00}"/>
              </a:ext>
            </a:extLst>
          </p:cNvPr>
          <p:cNvSpPr/>
          <p:nvPr/>
        </p:nvSpPr>
        <p:spPr>
          <a:xfrm>
            <a:off x="3233219" y="8112046"/>
            <a:ext cx="1712029" cy="772035"/>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Asian Development Bank</a:t>
            </a:r>
          </a:p>
        </p:txBody>
      </p:sp>
      <p:sp>
        <p:nvSpPr>
          <p:cNvPr id="159" name="Elipse 158">
            <a:extLst>
              <a:ext uri="{FF2B5EF4-FFF2-40B4-BE49-F238E27FC236}">
                <a16:creationId xmlns:a16="http://schemas.microsoft.com/office/drawing/2014/main" id="{EE0CC27D-1062-365A-4739-B5FFD30E7BED}"/>
              </a:ext>
            </a:extLst>
          </p:cNvPr>
          <p:cNvSpPr/>
          <p:nvPr/>
        </p:nvSpPr>
        <p:spPr>
          <a:xfrm>
            <a:off x="4397886" y="5539530"/>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8</a:t>
            </a:r>
          </a:p>
        </p:txBody>
      </p:sp>
      <p:cxnSp>
        <p:nvCxnSpPr>
          <p:cNvPr id="160" name="27 Conector recto de flecha">
            <a:extLst>
              <a:ext uri="{FF2B5EF4-FFF2-40B4-BE49-F238E27FC236}">
                <a16:creationId xmlns:a16="http://schemas.microsoft.com/office/drawing/2014/main" id="{0C1ACB1F-2199-8DF4-1A23-63DA5D9C5A82}"/>
              </a:ext>
            </a:extLst>
          </p:cNvPr>
          <p:cNvCxnSpPr>
            <a:cxnSpLocks/>
          </p:cNvCxnSpPr>
          <p:nvPr/>
        </p:nvCxnSpPr>
        <p:spPr>
          <a:xfrm>
            <a:off x="4650432" y="4544944"/>
            <a:ext cx="0" cy="994586"/>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4" name="Elipse 163">
            <a:extLst>
              <a:ext uri="{FF2B5EF4-FFF2-40B4-BE49-F238E27FC236}">
                <a16:creationId xmlns:a16="http://schemas.microsoft.com/office/drawing/2014/main" id="{6236204A-D1AA-3C29-7E7A-248F9605D348}"/>
              </a:ext>
            </a:extLst>
          </p:cNvPr>
          <p:cNvSpPr/>
          <p:nvPr/>
        </p:nvSpPr>
        <p:spPr>
          <a:xfrm>
            <a:off x="10203862" y="991170"/>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8</a:t>
            </a:r>
          </a:p>
        </p:txBody>
      </p:sp>
      <p:cxnSp>
        <p:nvCxnSpPr>
          <p:cNvPr id="165" name="27 Conector recto de flecha">
            <a:extLst>
              <a:ext uri="{FF2B5EF4-FFF2-40B4-BE49-F238E27FC236}">
                <a16:creationId xmlns:a16="http://schemas.microsoft.com/office/drawing/2014/main" id="{82533F60-ECAD-198F-9845-146BBFE621F2}"/>
              </a:ext>
            </a:extLst>
          </p:cNvPr>
          <p:cNvCxnSpPr>
            <a:cxnSpLocks/>
          </p:cNvCxnSpPr>
          <p:nvPr/>
        </p:nvCxnSpPr>
        <p:spPr>
          <a:xfrm>
            <a:off x="10474884" y="-93001"/>
            <a:ext cx="0" cy="1084171"/>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6" name="76 Rectángulo">
            <a:extLst>
              <a:ext uri="{FF2B5EF4-FFF2-40B4-BE49-F238E27FC236}">
                <a16:creationId xmlns:a16="http://schemas.microsoft.com/office/drawing/2014/main" id="{10103F25-D108-6DED-DBB1-66E335EEB1D3}"/>
              </a:ext>
            </a:extLst>
          </p:cNvPr>
          <p:cNvSpPr/>
          <p:nvPr/>
        </p:nvSpPr>
        <p:spPr>
          <a:xfrm>
            <a:off x="9838798" y="-271000"/>
            <a:ext cx="1317493" cy="580041"/>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Chiang Mai </a:t>
            </a:r>
            <a:r>
              <a:rPr lang="en-US" sz="1600" dirty="0">
                <a:latin typeface="Arial" panose="020B0604020202020204" pitchFamily="34" charset="0"/>
                <a:cs typeface="Arial" panose="020B0604020202020204" pitchFamily="34" charset="0"/>
              </a:rPr>
              <a:t>Initiative</a:t>
            </a:r>
          </a:p>
        </p:txBody>
      </p:sp>
      <p:sp>
        <p:nvSpPr>
          <p:cNvPr id="172" name="76 Rectángulo">
            <a:extLst>
              <a:ext uri="{FF2B5EF4-FFF2-40B4-BE49-F238E27FC236}">
                <a16:creationId xmlns:a16="http://schemas.microsoft.com/office/drawing/2014/main" id="{6EE551CC-5AA8-630B-6E82-2612A9011638}"/>
              </a:ext>
            </a:extLst>
          </p:cNvPr>
          <p:cNvSpPr/>
          <p:nvPr/>
        </p:nvSpPr>
        <p:spPr>
          <a:xfrm>
            <a:off x="3988327" y="4285270"/>
            <a:ext cx="1317493" cy="580041"/>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IMF</a:t>
            </a:r>
          </a:p>
        </p:txBody>
      </p:sp>
      <p:sp>
        <p:nvSpPr>
          <p:cNvPr id="192" name="Elipse 191">
            <a:extLst>
              <a:ext uri="{FF2B5EF4-FFF2-40B4-BE49-F238E27FC236}">
                <a16:creationId xmlns:a16="http://schemas.microsoft.com/office/drawing/2014/main" id="{62DBE3BA-E302-E3F5-6BD7-6BDF6968A74D}"/>
              </a:ext>
            </a:extLst>
          </p:cNvPr>
          <p:cNvSpPr/>
          <p:nvPr/>
        </p:nvSpPr>
        <p:spPr>
          <a:xfrm>
            <a:off x="8540806" y="2485749"/>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9</a:t>
            </a:r>
          </a:p>
        </p:txBody>
      </p:sp>
      <p:cxnSp>
        <p:nvCxnSpPr>
          <p:cNvPr id="193" name="27 Conector recto de flecha">
            <a:extLst>
              <a:ext uri="{FF2B5EF4-FFF2-40B4-BE49-F238E27FC236}">
                <a16:creationId xmlns:a16="http://schemas.microsoft.com/office/drawing/2014/main" id="{71C6AD86-B5A6-60CD-49F2-241A2C8C76E9}"/>
              </a:ext>
            </a:extLst>
          </p:cNvPr>
          <p:cNvCxnSpPr>
            <a:cxnSpLocks/>
          </p:cNvCxnSpPr>
          <p:nvPr/>
        </p:nvCxnSpPr>
        <p:spPr>
          <a:xfrm flipV="1">
            <a:off x="8807544" y="3019226"/>
            <a:ext cx="0" cy="1722168"/>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4" name="76 Rectángulo">
            <a:extLst>
              <a:ext uri="{FF2B5EF4-FFF2-40B4-BE49-F238E27FC236}">
                <a16:creationId xmlns:a16="http://schemas.microsoft.com/office/drawing/2014/main" id="{0CF35C6B-9AA9-F618-745D-A84B4EF462C6}"/>
              </a:ext>
            </a:extLst>
          </p:cNvPr>
          <p:cNvSpPr/>
          <p:nvPr/>
        </p:nvSpPr>
        <p:spPr>
          <a:xfrm>
            <a:off x="7542460" y="4668407"/>
            <a:ext cx="2845997" cy="772035"/>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Conference on Interaction and Confidence Measures in Asia</a:t>
            </a:r>
            <a:endParaRPr lang="es-ES" sz="1600" dirty="0">
              <a:latin typeface="Arial" panose="020B0604020202020204" pitchFamily="34" charset="0"/>
              <a:cs typeface="Arial" panose="020B0604020202020204" pitchFamily="34" charset="0"/>
            </a:endParaRPr>
          </a:p>
        </p:txBody>
      </p:sp>
      <p:sp>
        <p:nvSpPr>
          <p:cNvPr id="195" name="Elipse 194">
            <a:extLst>
              <a:ext uri="{FF2B5EF4-FFF2-40B4-BE49-F238E27FC236}">
                <a16:creationId xmlns:a16="http://schemas.microsoft.com/office/drawing/2014/main" id="{03643539-743B-87E8-AA3B-1D8E85433E10}"/>
              </a:ext>
            </a:extLst>
          </p:cNvPr>
          <p:cNvSpPr/>
          <p:nvPr/>
        </p:nvSpPr>
        <p:spPr>
          <a:xfrm>
            <a:off x="2815553" y="6828553"/>
            <a:ext cx="533477" cy="5334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9</a:t>
            </a:r>
          </a:p>
        </p:txBody>
      </p:sp>
      <p:cxnSp>
        <p:nvCxnSpPr>
          <p:cNvPr id="196" name="27 Conector recto de flecha">
            <a:extLst>
              <a:ext uri="{FF2B5EF4-FFF2-40B4-BE49-F238E27FC236}">
                <a16:creationId xmlns:a16="http://schemas.microsoft.com/office/drawing/2014/main" id="{9D08D66A-E77E-C677-73D5-13A66C448AB5}"/>
              </a:ext>
            </a:extLst>
          </p:cNvPr>
          <p:cNvCxnSpPr>
            <a:cxnSpLocks/>
          </p:cNvCxnSpPr>
          <p:nvPr/>
        </p:nvCxnSpPr>
        <p:spPr>
          <a:xfrm flipV="1">
            <a:off x="3082292" y="7363992"/>
            <a:ext cx="0" cy="1722168"/>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7" name="76 Rectángulo">
            <a:extLst>
              <a:ext uri="{FF2B5EF4-FFF2-40B4-BE49-F238E27FC236}">
                <a16:creationId xmlns:a16="http://schemas.microsoft.com/office/drawing/2014/main" id="{E9AB4556-BA6C-70CE-6130-0BD0EE4E4110}"/>
              </a:ext>
            </a:extLst>
          </p:cNvPr>
          <p:cNvSpPr/>
          <p:nvPr/>
        </p:nvSpPr>
        <p:spPr>
          <a:xfrm>
            <a:off x="1949865" y="9027689"/>
            <a:ext cx="2275538" cy="772035"/>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a:latin typeface="Arial" panose="020B0604020202020204" pitchFamily="34" charset="0"/>
                <a:cs typeface="Arial" panose="020B0604020202020204" pitchFamily="34" charset="0"/>
              </a:rPr>
              <a:t>ASEAN </a:t>
            </a:r>
            <a:r>
              <a:rPr lang="en-US" sz="1600" dirty="0">
                <a:latin typeface="Arial" panose="020B0604020202020204" pitchFamily="34" charset="0"/>
                <a:cs typeface="Arial" panose="020B0604020202020204" pitchFamily="34" charset="0"/>
              </a:rPr>
              <a:t>Regional</a:t>
            </a:r>
            <a:r>
              <a:rPr lang="es-E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Forum</a:t>
            </a:r>
          </a:p>
        </p:txBody>
      </p:sp>
      <p:sp>
        <p:nvSpPr>
          <p:cNvPr id="203" name="Elipse 202">
            <a:extLst>
              <a:ext uri="{FF2B5EF4-FFF2-40B4-BE49-F238E27FC236}">
                <a16:creationId xmlns:a16="http://schemas.microsoft.com/office/drawing/2014/main" id="{86FB7F72-1354-23F1-9F54-E2B1833EB733}"/>
              </a:ext>
            </a:extLst>
          </p:cNvPr>
          <p:cNvSpPr/>
          <p:nvPr/>
        </p:nvSpPr>
        <p:spPr>
          <a:xfrm>
            <a:off x="1276264" y="5594634"/>
            <a:ext cx="596090" cy="5960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10</a:t>
            </a:r>
          </a:p>
        </p:txBody>
      </p:sp>
      <p:cxnSp>
        <p:nvCxnSpPr>
          <p:cNvPr id="204" name="27 Conector recto de flecha">
            <a:extLst>
              <a:ext uri="{FF2B5EF4-FFF2-40B4-BE49-F238E27FC236}">
                <a16:creationId xmlns:a16="http://schemas.microsoft.com/office/drawing/2014/main" id="{59534124-FBD9-7542-A2B0-C88FE05C8357}"/>
              </a:ext>
            </a:extLst>
          </p:cNvPr>
          <p:cNvCxnSpPr>
            <a:cxnSpLocks/>
          </p:cNvCxnSpPr>
          <p:nvPr/>
        </p:nvCxnSpPr>
        <p:spPr>
          <a:xfrm>
            <a:off x="-27348" y="5875020"/>
            <a:ext cx="129921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07" name="76 Rectángulo">
            <a:extLst>
              <a:ext uri="{FF2B5EF4-FFF2-40B4-BE49-F238E27FC236}">
                <a16:creationId xmlns:a16="http://schemas.microsoft.com/office/drawing/2014/main" id="{05ABAA9E-08B3-E689-7C30-E7E3EFBDAFF6}"/>
              </a:ext>
            </a:extLst>
          </p:cNvPr>
          <p:cNvSpPr/>
          <p:nvPr/>
        </p:nvSpPr>
        <p:spPr>
          <a:xfrm>
            <a:off x="-2355486" y="5517359"/>
            <a:ext cx="3106575" cy="58303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Transatlantic Trade and Investment Partnership</a:t>
            </a:r>
          </a:p>
        </p:txBody>
      </p:sp>
      <p:sp>
        <p:nvSpPr>
          <p:cNvPr id="208" name="Elipse 207">
            <a:extLst>
              <a:ext uri="{FF2B5EF4-FFF2-40B4-BE49-F238E27FC236}">
                <a16:creationId xmlns:a16="http://schemas.microsoft.com/office/drawing/2014/main" id="{ECF8AA2B-8F98-DDB6-C9ED-DA5E674C076F}"/>
              </a:ext>
            </a:extLst>
          </p:cNvPr>
          <p:cNvSpPr/>
          <p:nvPr/>
        </p:nvSpPr>
        <p:spPr>
          <a:xfrm>
            <a:off x="8195583" y="1092050"/>
            <a:ext cx="560758" cy="56075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10</a:t>
            </a:r>
          </a:p>
        </p:txBody>
      </p:sp>
      <p:cxnSp>
        <p:nvCxnSpPr>
          <p:cNvPr id="212" name="27 Conector recto de flecha">
            <a:extLst>
              <a:ext uri="{FF2B5EF4-FFF2-40B4-BE49-F238E27FC236}">
                <a16:creationId xmlns:a16="http://schemas.microsoft.com/office/drawing/2014/main" id="{51638C91-5A6C-8849-689C-3E240A033DE9}"/>
              </a:ext>
            </a:extLst>
          </p:cNvPr>
          <p:cNvCxnSpPr>
            <a:cxnSpLocks/>
          </p:cNvCxnSpPr>
          <p:nvPr/>
        </p:nvCxnSpPr>
        <p:spPr>
          <a:xfrm>
            <a:off x="3916679" y="2430696"/>
            <a:ext cx="1122798"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14" name="76 Rectángulo">
            <a:extLst>
              <a:ext uri="{FF2B5EF4-FFF2-40B4-BE49-F238E27FC236}">
                <a16:creationId xmlns:a16="http://schemas.microsoft.com/office/drawing/2014/main" id="{BF868EDB-448A-E58E-CEE2-266F7D2F4331}"/>
              </a:ext>
            </a:extLst>
          </p:cNvPr>
          <p:cNvSpPr/>
          <p:nvPr/>
        </p:nvSpPr>
        <p:spPr>
          <a:xfrm>
            <a:off x="2605720" y="1967807"/>
            <a:ext cx="1753580" cy="942325"/>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Regional Comprehensive Economic Partnership</a:t>
            </a:r>
          </a:p>
        </p:txBody>
      </p:sp>
      <p:sp>
        <p:nvSpPr>
          <p:cNvPr id="215" name="Elipse 214">
            <a:extLst>
              <a:ext uri="{FF2B5EF4-FFF2-40B4-BE49-F238E27FC236}">
                <a16:creationId xmlns:a16="http://schemas.microsoft.com/office/drawing/2014/main" id="{05C8AE85-E045-5DAE-68C1-D4C6C42BF343}"/>
              </a:ext>
            </a:extLst>
          </p:cNvPr>
          <p:cNvSpPr/>
          <p:nvPr/>
        </p:nvSpPr>
        <p:spPr>
          <a:xfrm>
            <a:off x="5045491" y="2160538"/>
            <a:ext cx="571267" cy="57126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11</a:t>
            </a:r>
          </a:p>
        </p:txBody>
      </p:sp>
      <p:cxnSp>
        <p:nvCxnSpPr>
          <p:cNvPr id="216" name="27 Conector recto de flecha">
            <a:extLst>
              <a:ext uri="{FF2B5EF4-FFF2-40B4-BE49-F238E27FC236}">
                <a16:creationId xmlns:a16="http://schemas.microsoft.com/office/drawing/2014/main" id="{CC488B9C-C11C-5B0E-F9A2-16C274C5B875}"/>
              </a:ext>
            </a:extLst>
          </p:cNvPr>
          <p:cNvCxnSpPr>
            <a:cxnSpLocks/>
          </p:cNvCxnSpPr>
          <p:nvPr/>
        </p:nvCxnSpPr>
        <p:spPr>
          <a:xfrm>
            <a:off x="-1214524" y="8846853"/>
            <a:ext cx="1122798"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17" name="76 Rectángulo">
            <a:extLst>
              <a:ext uri="{FF2B5EF4-FFF2-40B4-BE49-F238E27FC236}">
                <a16:creationId xmlns:a16="http://schemas.microsoft.com/office/drawing/2014/main" id="{222FBA72-8AA1-F4DE-333D-2504CE57C4BA}"/>
              </a:ext>
            </a:extLst>
          </p:cNvPr>
          <p:cNvSpPr/>
          <p:nvPr/>
        </p:nvSpPr>
        <p:spPr>
          <a:xfrm>
            <a:off x="-2525484" y="8349534"/>
            <a:ext cx="1941785" cy="1013061"/>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Trans-Pacific Partnership Agreement</a:t>
            </a:r>
          </a:p>
        </p:txBody>
      </p:sp>
      <p:sp>
        <p:nvSpPr>
          <p:cNvPr id="218" name="Elipse 217">
            <a:extLst>
              <a:ext uri="{FF2B5EF4-FFF2-40B4-BE49-F238E27FC236}">
                <a16:creationId xmlns:a16="http://schemas.microsoft.com/office/drawing/2014/main" id="{28C71260-87D1-DEF4-1D12-15550395FC7E}"/>
              </a:ext>
            </a:extLst>
          </p:cNvPr>
          <p:cNvSpPr/>
          <p:nvPr/>
        </p:nvSpPr>
        <p:spPr>
          <a:xfrm>
            <a:off x="-85712" y="8576695"/>
            <a:ext cx="591821" cy="59182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Arial" panose="020B0604020202020204" pitchFamily="34" charset="0"/>
                <a:cs typeface="Arial" panose="020B0604020202020204" pitchFamily="34" charset="0"/>
              </a:rPr>
              <a:t>11</a:t>
            </a:r>
          </a:p>
        </p:txBody>
      </p:sp>
      <p:cxnSp>
        <p:nvCxnSpPr>
          <p:cNvPr id="222" name="27 Conector recto de flecha">
            <a:extLst>
              <a:ext uri="{FF2B5EF4-FFF2-40B4-BE49-F238E27FC236}">
                <a16:creationId xmlns:a16="http://schemas.microsoft.com/office/drawing/2014/main" id="{90039DBC-DCE2-0684-9472-1FD16D78A469}"/>
              </a:ext>
            </a:extLst>
          </p:cNvPr>
          <p:cNvCxnSpPr>
            <a:cxnSpLocks/>
          </p:cNvCxnSpPr>
          <p:nvPr/>
        </p:nvCxnSpPr>
        <p:spPr>
          <a:xfrm>
            <a:off x="5228364" y="1345561"/>
            <a:ext cx="2963039"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25" name="76 Rectángulo">
            <a:extLst>
              <a:ext uri="{FF2B5EF4-FFF2-40B4-BE49-F238E27FC236}">
                <a16:creationId xmlns:a16="http://schemas.microsoft.com/office/drawing/2014/main" id="{B25E5CE6-4623-6CFB-401C-846F78C3E1E5}"/>
              </a:ext>
            </a:extLst>
          </p:cNvPr>
          <p:cNvSpPr/>
          <p:nvPr/>
        </p:nvSpPr>
        <p:spPr>
          <a:xfrm>
            <a:off x="2713352" y="900850"/>
            <a:ext cx="2567417" cy="863946"/>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Comprehensive Agreement on Investment China/EU</a:t>
            </a:r>
          </a:p>
        </p:txBody>
      </p:sp>
      <p:sp>
        <p:nvSpPr>
          <p:cNvPr id="227" name="Elipse 226">
            <a:extLst>
              <a:ext uri="{FF2B5EF4-FFF2-40B4-BE49-F238E27FC236}">
                <a16:creationId xmlns:a16="http://schemas.microsoft.com/office/drawing/2014/main" id="{4C80F700-FACF-78A4-BC7F-3701877A22A4}"/>
              </a:ext>
            </a:extLst>
          </p:cNvPr>
          <p:cNvSpPr/>
          <p:nvPr/>
        </p:nvSpPr>
        <p:spPr>
          <a:xfrm>
            <a:off x="6496398" y="4399690"/>
            <a:ext cx="601178" cy="6011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D</a:t>
            </a:r>
          </a:p>
        </p:txBody>
      </p:sp>
      <p:sp>
        <p:nvSpPr>
          <p:cNvPr id="228" name="66 Abrir llave">
            <a:extLst>
              <a:ext uri="{FF2B5EF4-FFF2-40B4-BE49-F238E27FC236}">
                <a16:creationId xmlns:a16="http://schemas.microsoft.com/office/drawing/2014/main" id="{4C9711F9-6807-3A90-58D5-B89ABBA7F8A9}"/>
              </a:ext>
            </a:extLst>
          </p:cNvPr>
          <p:cNvSpPr/>
          <p:nvPr/>
        </p:nvSpPr>
        <p:spPr>
          <a:xfrm rot="10800000">
            <a:off x="7490027" y="5664322"/>
            <a:ext cx="457185" cy="442286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250" dirty="0">
              <a:latin typeface="Arial" panose="020B0604020202020204" pitchFamily="34" charset="0"/>
              <a:cs typeface="Arial" panose="020B0604020202020204" pitchFamily="34" charset="0"/>
            </a:endParaRPr>
          </a:p>
        </p:txBody>
      </p:sp>
      <p:sp>
        <p:nvSpPr>
          <p:cNvPr id="229" name="76 Rectángulo">
            <a:extLst>
              <a:ext uri="{FF2B5EF4-FFF2-40B4-BE49-F238E27FC236}">
                <a16:creationId xmlns:a16="http://schemas.microsoft.com/office/drawing/2014/main" id="{22DE69F0-F3AA-44D3-88F7-DB1A031CD5F2}"/>
              </a:ext>
            </a:extLst>
          </p:cNvPr>
          <p:cNvSpPr/>
          <p:nvPr/>
        </p:nvSpPr>
        <p:spPr>
          <a:xfrm>
            <a:off x="7876432" y="7495885"/>
            <a:ext cx="972498" cy="77203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WTO</a:t>
            </a:r>
          </a:p>
        </p:txBody>
      </p:sp>
      <p:sp>
        <p:nvSpPr>
          <p:cNvPr id="230" name="66 Abrir llave">
            <a:extLst>
              <a:ext uri="{FF2B5EF4-FFF2-40B4-BE49-F238E27FC236}">
                <a16:creationId xmlns:a16="http://schemas.microsoft.com/office/drawing/2014/main" id="{1FE8770F-9532-A891-82E2-18179F067616}"/>
              </a:ext>
            </a:extLst>
          </p:cNvPr>
          <p:cNvSpPr/>
          <p:nvPr/>
        </p:nvSpPr>
        <p:spPr>
          <a:xfrm rot="10800000">
            <a:off x="11164567" y="981634"/>
            <a:ext cx="457185" cy="332296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250" dirty="0">
              <a:latin typeface="Arial" panose="020B0604020202020204" pitchFamily="34" charset="0"/>
              <a:cs typeface="Arial" panose="020B0604020202020204" pitchFamily="34" charset="0"/>
            </a:endParaRPr>
          </a:p>
        </p:txBody>
      </p:sp>
      <p:cxnSp>
        <p:nvCxnSpPr>
          <p:cNvPr id="232" name="27 Conector recto de flecha">
            <a:extLst>
              <a:ext uri="{FF2B5EF4-FFF2-40B4-BE49-F238E27FC236}">
                <a16:creationId xmlns:a16="http://schemas.microsoft.com/office/drawing/2014/main" id="{24BAC419-C056-399A-9F7B-140BE730C58A}"/>
              </a:ext>
            </a:extLst>
          </p:cNvPr>
          <p:cNvCxnSpPr>
            <a:cxnSpLocks/>
          </p:cNvCxnSpPr>
          <p:nvPr/>
        </p:nvCxnSpPr>
        <p:spPr>
          <a:xfrm>
            <a:off x="9360058" y="6836182"/>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34" name="Conector recto 233">
            <a:extLst>
              <a:ext uri="{FF2B5EF4-FFF2-40B4-BE49-F238E27FC236}">
                <a16:creationId xmlns:a16="http://schemas.microsoft.com/office/drawing/2014/main" id="{5C333B7A-B8AB-4077-E079-FFF225ABADA4}"/>
              </a:ext>
            </a:extLst>
          </p:cNvPr>
          <p:cNvCxnSpPr>
            <a:cxnSpLocks/>
          </p:cNvCxnSpPr>
          <p:nvPr/>
        </p:nvCxnSpPr>
        <p:spPr>
          <a:xfrm>
            <a:off x="8848930" y="7867979"/>
            <a:ext cx="524776" cy="0"/>
          </a:xfrm>
          <a:prstGeom prst="line">
            <a:avLst/>
          </a:prstGeom>
          <a:ln w="19050"/>
        </p:spPr>
        <p:style>
          <a:lnRef idx="1">
            <a:schemeClr val="dk1"/>
          </a:lnRef>
          <a:fillRef idx="0">
            <a:schemeClr val="dk1"/>
          </a:fillRef>
          <a:effectRef idx="0">
            <a:schemeClr val="dk1"/>
          </a:effectRef>
          <a:fontRef idx="minor">
            <a:schemeClr val="tx1"/>
          </a:fontRef>
        </p:style>
      </p:cxnSp>
      <p:sp>
        <p:nvSpPr>
          <p:cNvPr id="238" name="76 Rectángulo">
            <a:extLst>
              <a:ext uri="{FF2B5EF4-FFF2-40B4-BE49-F238E27FC236}">
                <a16:creationId xmlns:a16="http://schemas.microsoft.com/office/drawing/2014/main" id="{4093207D-9055-541B-D1D8-756EA453E0D5}"/>
              </a:ext>
            </a:extLst>
          </p:cNvPr>
          <p:cNvSpPr/>
          <p:nvPr/>
        </p:nvSpPr>
        <p:spPr>
          <a:xfrm>
            <a:off x="9703557" y="6487970"/>
            <a:ext cx="1200981" cy="77203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Arial" panose="020B0604020202020204" pitchFamily="34" charset="0"/>
                <a:cs typeface="Arial" panose="020B0604020202020204" pitchFamily="34" charset="0"/>
              </a:rPr>
              <a:t>GATT</a:t>
            </a:r>
          </a:p>
        </p:txBody>
      </p:sp>
      <p:cxnSp>
        <p:nvCxnSpPr>
          <p:cNvPr id="241" name="Conector recto 240">
            <a:extLst>
              <a:ext uri="{FF2B5EF4-FFF2-40B4-BE49-F238E27FC236}">
                <a16:creationId xmlns:a16="http://schemas.microsoft.com/office/drawing/2014/main" id="{A2CD61C8-A64C-8D9A-4CD6-16B860D116F6}"/>
              </a:ext>
            </a:extLst>
          </p:cNvPr>
          <p:cNvCxnSpPr>
            <a:cxnSpLocks/>
          </p:cNvCxnSpPr>
          <p:nvPr/>
        </p:nvCxnSpPr>
        <p:spPr>
          <a:xfrm>
            <a:off x="9357508" y="6851783"/>
            <a:ext cx="0" cy="2144544"/>
          </a:xfrm>
          <a:prstGeom prst="line">
            <a:avLst/>
          </a:prstGeom>
          <a:ln w="19050"/>
        </p:spPr>
        <p:style>
          <a:lnRef idx="1">
            <a:schemeClr val="dk1"/>
          </a:lnRef>
          <a:fillRef idx="0">
            <a:schemeClr val="dk1"/>
          </a:fillRef>
          <a:effectRef idx="0">
            <a:schemeClr val="dk1"/>
          </a:effectRef>
          <a:fontRef idx="minor">
            <a:schemeClr val="tx1"/>
          </a:fontRef>
        </p:style>
      </p:cxnSp>
      <p:sp>
        <p:nvSpPr>
          <p:cNvPr id="245" name="76 Rectángulo">
            <a:extLst>
              <a:ext uri="{FF2B5EF4-FFF2-40B4-BE49-F238E27FC236}">
                <a16:creationId xmlns:a16="http://schemas.microsoft.com/office/drawing/2014/main" id="{45F0C6D3-D1A5-AB7D-4C98-DADB0215172F}"/>
              </a:ext>
            </a:extLst>
          </p:cNvPr>
          <p:cNvSpPr/>
          <p:nvPr/>
        </p:nvSpPr>
        <p:spPr>
          <a:xfrm>
            <a:off x="9720918" y="8596674"/>
            <a:ext cx="1200981" cy="77203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b="1">
                <a:latin typeface="Arial" panose="020B0604020202020204" pitchFamily="34" charset="0"/>
                <a:cs typeface="Arial" panose="020B0604020202020204" pitchFamily="34" charset="0"/>
              </a:rPr>
              <a:t>Legal Texts</a:t>
            </a:r>
          </a:p>
        </p:txBody>
      </p:sp>
      <p:cxnSp>
        <p:nvCxnSpPr>
          <p:cNvPr id="249" name="27 Conector recto de flecha">
            <a:extLst>
              <a:ext uri="{FF2B5EF4-FFF2-40B4-BE49-F238E27FC236}">
                <a16:creationId xmlns:a16="http://schemas.microsoft.com/office/drawing/2014/main" id="{34180225-7C3E-A0E8-9F83-1F8DBD0BF5DB}"/>
              </a:ext>
            </a:extLst>
          </p:cNvPr>
          <p:cNvCxnSpPr>
            <a:cxnSpLocks/>
          </p:cNvCxnSpPr>
          <p:nvPr/>
        </p:nvCxnSpPr>
        <p:spPr>
          <a:xfrm>
            <a:off x="9373706" y="8996327"/>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50" name="76 Rectángulo">
            <a:extLst>
              <a:ext uri="{FF2B5EF4-FFF2-40B4-BE49-F238E27FC236}">
                <a16:creationId xmlns:a16="http://schemas.microsoft.com/office/drawing/2014/main" id="{0D8C41B5-62C2-BE56-9B9D-2DE5AD0C4870}"/>
              </a:ext>
            </a:extLst>
          </p:cNvPr>
          <p:cNvSpPr/>
          <p:nvPr/>
        </p:nvSpPr>
        <p:spPr>
          <a:xfrm>
            <a:off x="11581367" y="7313596"/>
            <a:ext cx="3177094" cy="58945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Annex 1A  Multilateral Agreements on Trade in Goods</a:t>
            </a:r>
            <a:endParaRPr lang="es-ES" sz="1600" dirty="0">
              <a:latin typeface="Arial" panose="020B0604020202020204" pitchFamily="34" charset="0"/>
              <a:cs typeface="Arial" panose="020B0604020202020204" pitchFamily="34" charset="0"/>
            </a:endParaRPr>
          </a:p>
        </p:txBody>
      </p:sp>
      <p:cxnSp>
        <p:nvCxnSpPr>
          <p:cNvPr id="252" name="Conector recto 251">
            <a:extLst>
              <a:ext uri="{FF2B5EF4-FFF2-40B4-BE49-F238E27FC236}">
                <a16:creationId xmlns:a16="http://schemas.microsoft.com/office/drawing/2014/main" id="{3F5049DD-0E75-159C-F0E7-0AD412830EC5}"/>
              </a:ext>
            </a:extLst>
          </p:cNvPr>
          <p:cNvCxnSpPr>
            <a:cxnSpLocks/>
          </p:cNvCxnSpPr>
          <p:nvPr/>
        </p:nvCxnSpPr>
        <p:spPr>
          <a:xfrm>
            <a:off x="11171986" y="7637937"/>
            <a:ext cx="0" cy="3999934"/>
          </a:xfrm>
          <a:prstGeom prst="line">
            <a:avLst/>
          </a:prstGeom>
          <a:ln w="19050"/>
        </p:spPr>
        <p:style>
          <a:lnRef idx="1">
            <a:schemeClr val="dk1"/>
          </a:lnRef>
          <a:fillRef idx="0">
            <a:schemeClr val="dk1"/>
          </a:fillRef>
          <a:effectRef idx="0">
            <a:schemeClr val="dk1"/>
          </a:effectRef>
          <a:fontRef idx="minor">
            <a:schemeClr val="tx1"/>
          </a:fontRef>
        </p:style>
      </p:cxnSp>
      <p:sp>
        <p:nvSpPr>
          <p:cNvPr id="253" name="76 Rectángulo">
            <a:extLst>
              <a:ext uri="{FF2B5EF4-FFF2-40B4-BE49-F238E27FC236}">
                <a16:creationId xmlns:a16="http://schemas.microsoft.com/office/drawing/2014/main" id="{A1274997-63F6-0A3D-738C-12EB0D79FE98}"/>
              </a:ext>
            </a:extLst>
          </p:cNvPr>
          <p:cNvSpPr/>
          <p:nvPr/>
        </p:nvSpPr>
        <p:spPr>
          <a:xfrm>
            <a:off x="11589584" y="9437704"/>
            <a:ext cx="3177094" cy="77203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Annex 2 Dispute Settlement Understanding</a:t>
            </a:r>
          </a:p>
        </p:txBody>
      </p:sp>
      <p:sp>
        <p:nvSpPr>
          <p:cNvPr id="254" name="76 Rectángulo">
            <a:extLst>
              <a:ext uri="{FF2B5EF4-FFF2-40B4-BE49-F238E27FC236}">
                <a16:creationId xmlns:a16="http://schemas.microsoft.com/office/drawing/2014/main" id="{3FAAA44A-223A-EFA3-F53B-D91EC23C9289}"/>
              </a:ext>
            </a:extLst>
          </p:cNvPr>
          <p:cNvSpPr/>
          <p:nvPr/>
        </p:nvSpPr>
        <p:spPr>
          <a:xfrm>
            <a:off x="11593983" y="10330377"/>
            <a:ext cx="3177094" cy="77203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Annex 3 Trade Policy Review Mechanism</a:t>
            </a:r>
            <a:endParaRPr lang="es-ES" sz="1600" dirty="0">
              <a:latin typeface="Arial" panose="020B0604020202020204" pitchFamily="34" charset="0"/>
              <a:cs typeface="Arial" panose="020B0604020202020204" pitchFamily="34" charset="0"/>
            </a:endParaRPr>
          </a:p>
        </p:txBody>
      </p:sp>
      <p:sp>
        <p:nvSpPr>
          <p:cNvPr id="255" name="76 Rectángulo">
            <a:extLst>
              <a:ext uri="{FF2B5EF4-FFF2-40B4-BE49-F238E27FC236}">
                <a16:creationId xmlns:a16="http://schemas.microsoft.com/office/drawing/2014/main" id="{D7A4EE25-646A-ADE4-36F4-0B16AAEDF27F}"/>
              </a:ext>
            </a:extLst>
          </p:cNvPr>
          <p:cNvSpPr/>
          <p:nvPr/>
        </p:nvSpPr>
        <p:spPr>
          <a:xfrm>
            <a:off x="11584372" y="11237096"/>
            <a:ext cx="3177094" cy="77203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Annex 4 Plurilateral Trade Agreements</a:t>
            </a:r>
            <a:endParaRPr lang="es-ES" sz="1600" dirty="0">
              <a:latin typeface="Arial" panose="020B0604020202020204" pitchFamily="34" charset="0"/>
              <a:cs typeface="Arial" panose="020B0604020202020204" pitchFamily="34" charset="0"/>
            </a:endParaRPr>
          </a:p>
        </p:txBody>
      </p:sp>
      <p:cxnSp>
        <p:nvCxnSpPr>
          <p:cNvPr id="256" name="27 Conector recto de flecha">
            <a:extLst>
              <a:ext uri="{FF2B5EF4-FFF2-40B4-BE49-F238E27FC236}">
                <a16:creationId xmlns:a16="http://schemas.microsoft.com/office/drawing/2014/main" id="{C443DA16-E14E-850B-E640-7E046A94A0B7}"/>
              </a:ext>
            </a:extLst>
          </p:cNvPr>
          <p:cNvCxnSpPr>
            <a:cxnSpLocks/>
          </p:cNvCxnSpPr>
          <p:nvPr/>
        </p:nvCxnSpPr>
        <p:spPr>
          <a:xfrm>
            <a:off x="11180094" y="7642918"/>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7" name="27 Conector recto de flecha">
            <a:extLst>
              <a:ext uri="{FF2B5EF4-FFF2-40B4-BE49-F238E27FC236}">
                <a16:creationId xmlns:a16="http://schemas.microsoft.com/office/drawing/2014/main" id="{7620AFF9-595D-9284-5B44-74A817B0518C}"/>
              </a:ext>
            </a:extLst>
          </p:cNvPr>
          <p:cNvCxnSpPr>
            <a:cxnSpLocks/>
          </p:cNvCxnSpPr>
          <p:nvPr/>
        </p:nvCxnSpPr>
        <p:spPr>
          <a:xfrm>
            <a:off x="11180094" y="9852127"/>
            <a:ext cx="401383"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8" name="27 Conector recto de flecha">
            <a:extLst>
              <a:ext uri="{FF2B5EF4-FFF2-40B4-BE49-F238E27FC236}">
                <a16:creationId xmlns:a16="http://schemas.microsoft.com/office/drawing/2014/main" id="{EFE7116D-84F9-C0D3-C9DF-6E835DDDCC53}"/>
              </a:ext>
            </a:extLst>
          </p:cNvPr>
          <p:cNvCxnSpPr>
            <a:cxnSpLocks/>
          </p:cNvCxnSpPr>
          <p:nvPr/>
        </p:nvCxnSpPr>
        <p:spPr>
          <a:xfrm>
            <a:off x="11180094" y="10709895"/>
            <a:ext cx="401383"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9" name="27 Conector recto de flecha">
            <a:extLst>
              <a:ext uri="{FF2B5EF4-FFF2-40B4-BE49-F238E27FC236}">
                <a16:creationId xmlns:a16="http://schemas.microsoft.com/office/drawing/2014/main" id="{32B8E82A-0EA7-4452-B503-B0374A368E2A}"/>
              </a:ext>
            </a:extLst>
          </p:cNvPr>
          <p:cNvCxnSpPr>
            <a:cxnSpLocks/>
          </p:cNvCxnSpPr>
          <p:nvPr/>
        </p:nvCxnSpPr>
        <p:spPr>
          <a:xfrm>
            <a:off x="11164567" y="11637871"/>
            <a:ext cx="403262"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2" name="Conector recto 261">
            <a:extLst>
              <a:ext uri="{FF2B5EF4-FFF2-40B4-BE49-F238E27FC236}">
                <a16:creationId xmlns:a16="http://schemas.microsoft.com/office/drawing/2014/main" id="{6C0B3F5F-CF66-DFC2-8C67-01AA6D50E62E}"/>
              </a:ext>
            </a:extLst>
          </p:cNvPr>
          <p:cNvCxnSpPr>
            <a:cxnSpLocks/>
          </p:cNvCxnSpPr>
          <p:nvPr/>
        </p:nvCxnSpPr>
        <p:spPr>
          <a:xfrm flipH="1">
            <a:off x="10918186" y="8987080"/>
            <a:ext cx="26190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6" name="Conector recto 265">
            <a:extLst>
              <a:ext uri="{FF2B5EF4-FFF2-40B4-BE49-F238E27FC236}">
                <a16:creationId xmlns:a16="http://schemas.microsoft.com/office/drawing/2014/main" id="{FEB8A4B6-4CD9-A84C-F179-A2BD111B38CF}"/>
              </a:ext>
            </a:extLst>
          </p:cNvPr>
          <p:cNvCxnSpPr>
            <a:cxnSpLocks/>
          </p:cNvCxnSpPr>
          <p:nvPr/>
        </p:nvCxnSpPr>
        <p:spPr>
          <a:xfrm>
            <a:off x="10904538" y="6851783"/>
            <a:ext cx="2273323"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68" name="27 Conector recto de flecha">
            <a:extLst>
              <a:ext uri="{FF2B5EF4-FFF2-40B4-BE49-F238E27FC236}">
                <a16:creationId xmlns:a16="http://schemas.microsoft.com/office/drawing/2014/main" id="{983C5D32-3DD7-249F-7715-1EB7595453AB}"/>
              </a:ext>
            </a:extLst>
          </p:cNvPr>
          <p:cNvCxnSpPr>
            <a:cxnSpLocks/>
          </p:cNvCxnSpPr>
          <p:nvPr/>
        </p:nvCxnSpPr>
        <p:spPr>
          <a:xfrm>
            <a:off x="13177861" y="6851783"/>
            <a:ext cx="0" cy="461813"/>
          </a:xfrm>
          <a:prstGeom prst="straightConnector1">
            <a:avLst/>
          </a:prstGeom>
          <a:ln w="12700">
            <a:solidFill>
              <a:schemeClr val="tx1"/>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4" name="Conector recto 273">
            <a:extLst>
              <a:ext uri="{FF2B5EF4-FFF2-40B4-BE49-F238E27FC236}">
                <a16:creationId xmlns:a16="http://schemas.microsoft.com/office/drawing/2014/main" id="{02F657A0-A880-1186-4DB3-898AF01C6B5F}"/>
              </a:ext>
            </a:extLst>
          </p:cNvPr>
          <p:cNvCxnSpPr>
            <a:cxnSpLocks/>
          </p:cNvCxnSpPr>
          <p:nvPr/>
        </p:nvCxnSpPr>
        <p:spPr>
          <a:xfrm>
            <a:off x="11675743" y="2643114"/>
            <a:ext cx="1843551" cy="0"/>
          </a:xfrm>
          <a:prstGeom prst="line">
            <a:avLst/>
          </a:prstGeom>
          <a:ln w="19050"/>
        </p:spPr>
        <p:style>
          <a:lnRef idx="1">
            <a:schemeClr val="dk1"/>
          </a:lnRef>
          <a:fillRef idx="0">
            <a:schemeClr val="dk1"/>
          </a:fillRef>
          <a:effectRef idx="0">
            <a:schemeClr val="dk1"/>
          </a:effectRef>
          <a:fontRef idx="minor">
            <a:schemeClr val="tx1"/>
          </a:fontRef>
        </p:style>
      </p:cxnSp>
      <p:sp>
        <p:nvSpPr>
          <p:cNvPr id="277" name="76 Rectángulo">
            <a:extLst>
              <a:ext uri="{FF2B5EF4-FFF2-40B4-BE49-F238E27FC236}">
                <a16:creationId xmlns:a16="http://schemas.microsoft.com/office/drawing/2014/main" id="{34E7386D-5A12-830B-D654-B0D33FABDD4E}"/>
              </a:ext>
            </a:extLst>
          </p:cNvPr>
          <p:cNvSpPr/>
          <p:nvPr/>
        </p:nvSpPr>
        <p:spPr>
          <a:xfrm>
            <a:off x="11554753" y="2263247"/>
            <a:ext cx="1429988" cy="772035"/>
          </a:xfrm>
          <a:prstGeom prst="rect">
            <a:avLst/>
          </a:prstGeom>
          <a:solidFill>
            <a:schemeClr val="bg1">
              <a:lumMod val="5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chemeClr val="bg1"/>
                </a:solidFill>
                <a:latin typeface="Arial" panose="020B0604020202020204" pitchFamily="34" charset="0"/>
                <a:cs typeface="Arial" panose="020B0604020202020204" pitchFamily="34" charset="0"/>
              </a:rPr>
              <a:t>Trade Agreements</a:t>
            </a:r>
          </a:p>
        </p:txBody>
      </p:sp>
      <p:cxnSp>
        <p:nvCxnSpPr>
          <p:cNvPr id="279" name="Conector recto 278">
            <a:extLst>
              <a:ext uri="{FF2B5EF4-FFF2-40B4-BE49-F238E27FC236}">
                <a16:creationId xmlns:a16="http://schemas.microsoft.com/office/drawing/2014/main" id="{4655E92E-4F65-08C3-7381-C11F976B270E}"/>
              </a:ext>
            </a:extLst>
          </p:cNvPr>
          <p:cNvCxnSpPr>
            <a:cxnSpLocks/>
          </p:cNvCxnSpPr>
          <p:nvPr/>
        </p:nvCxnSpPr>
        <p:spPr>
          <a:xfrm>
            <a:off x="13512439" y="423797"/>
            <a:ext cx="0" cy="4392592"/>
          </a:xfrm>
          <a:prstGeom prst="line">
            <a:avLst/>
          </a:prstGeom>
          <a:ln w="19050"/>
        </p:spPr>
        <p:style>
          <a:lnRef idx="1">
            <a:schemeClr val="dk1"/>
          </a:lnRef>
          <a:fillRef idx="0">
            <a:schemeClr val="dk1"/>
          </a:fillRef>
          <a:effectRef idx="0">
            <a:schemeClr val="dk1"/>
          </a:effectRef>
          <a:fontRef idx="minor">
            <a:schemeClr val="tx1"/>
          </a:fontRef>
        </p:style>
      </p:cxnSp>
      <p:cxnSp>
        <p:nvCxnSpPr>
          <p:cNvPr id="280" name="27 Conector recto de flecha">
            <a:extLst>
              <a:ext uri="{FF2B5EF4-FFF2-40B4-BE49-F238E27FC236}">
                <a16:creationId xmlns:a16="http://schemas.microsoft.com/office/drawing/2014/main" id="{DF22B982-2D52-E586-31D3-1BAA52699587}"/>
              </a:ext>
            </a:extLst>
          </p:cNvPr>
          <p:cNvCxnSpPr>
            <a:cxnSpLocks/>
          </p:cNvCxnSpPr>
          <p:nvPr/>
        </p:nvCxnSpPr>
        <p:spPr>
          <a:xfrm>
            <a:off x="13491815" y="2495653"/>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2" name="76 Rectángulo">
            <a:extLst>
              <a:ext uri="{FF2B5EF4-FFF2-40B4-BE49-F238E27FC236}">
                <a16:creationId xmlns:a16="http://schemas.microsoft.com/office/drawing/2014/main" id="{459FAE3F-EF45-2EDA-621E-B004842CF325}"/>
              </a:ext>
            </a:extLst>
          </p:cNvPr>
          <p:cNvSpPr/>
          <p:nvPr/>
        </p:nvSpPr>
        <p:spPr>
          <a:xfrm>
            <a:off x="13847301" y="131522"/>
            <a:ext cx="2353460" cy="462263"/>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 Asia-Pacific Trade Agreement</a:t>
            </a:r>
          </a:p>
        </p:txBody>
      </p:sp>
      <p:cxnSp>
        <p:nvCxnSpPr>
          <p:cNvPr id="283" name="27 Conector recto de flecha">
            <a:extLst>
              <a:ext uri="{FF2B5EF4-FFF2-40B4-BE49-F238E27FC236}">
                <a16:creationId xmlns:a16="http://schemas.microsoft.com/office/drawing/2014/main" id="{0320B186-BB1C-DB2D-8D28-A71C745C0594}"/>
              </a:ext>
            </a:extLst>
          </p:cNvPr>
          <p:cNvCxnSpPr>
            <a:cxnSpLocks/>
          </p:cNvCxnSpPr>
          <p:nvPr/>
        </p:nvCxnSpPr>
        <p:spPr>
          <a:xfrm>
            <a:off x="13508408" y="428047"/>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4" name="76 Rectángulo">
            <a:extLst>
              <a:ext uri="{FF2B5EF4-FFF2-40B4-BE49-F238E27FC236}">
                <a16:creationId xmlns:a16="http://schemas.microsoft.com/office/drawing/2014/main" id="{3B6464CD-FE70-00D8-34BA-730FFBEBEC0F}"/>
              </a:ext>
            </a:extLst>
          </p:cNvPr>
          <p:cNvSpPr/>
          <p:nvPr/>
        </p:nvSpPr>
        <p:spPr>
          <a:xfrm>
            <a:off x="13842752" y="651746"/>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ASEAN - China</a:t>
            </a:r>
            <a:endParaRPr lang="es-ES" sz="1600" dirty="0">
              <a:latin typeface="Arial" panose="020B0604020202020204" pitchFamily="34" charset="0"/>
              <a:cs typeface="Arial" panose="020B0604020202020204" pitchFamily="34" charset="0"/>
            </a:endParaRPr>
          </a:p>
        </p:txBody>
      </p:sp>
      <p:cxnSp>
        <p:nvCxnSpPr>
          <p:cNvPr id="285" name="27 Conector recto de flecha">
            <a:extLst>
              <a:ext uri="{FF2B5EF4-FFF2-40B4-BE49-F238E27FC236}">
                <a16:creationId xmlns:a16="http://schemas.microsoft.com/office/drawing/2014/main" id="{3315AFCA-EC8A-70D2-E7C2-C6066AC7A129}"/>
              </a:ext>
            </a:extLst>
          </p:cNvPr>
          <p:cNvCxnSpPr>
            <a:cxnSpLocks/>
          </p:cNvCxnSpPr>
          <p:nvPr/>
        </p:nvCxnSpPr>
        <p:spPr>
          <a:xfrm>
            <a:off x="13508408" y="1043096"/>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6" name="76 Rectángulo">
            <a:extLst>
              <a:ext uri="{FF2B5EF4-FFF2-40B4-BE49-F238E27FC236}">
                <a16:creationId xmlns:a16="http://schemas.microsoft.com/office/drawing/2014/main" id="{4124B55A-6339-C594-0548-726E17C42B86}"/>
              </a:ext>
            </a:extLst>
          </p:cNvPr>
          <p:cNvSpPr/>
          <p:nvPr/>
        </p:nvSpPr>
        <p:spPr>
          <a:xfrm>
            <a:off x="13847489" y="927900"/>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Australia - China</a:t>
            </a:r>
            <a:endParaRPr lang="es-ES" sz="1600" dirty="0">
              <a:latin typeface="Arial" panose="020B0604020202020204" pitchFamily="34" charset="0"/>
              <a:cs typeface="Arial" panose="020B0604020202020204" pitchFamily="34" charset="0"/>
            </a:endParaRPr>
          </a:p>
        </p:txBody>
      </p:sp>
      <p:cxnSp>
        <p:nvCxnSpPr>
          <p:cNvPr id="287" name="27 Conector recto de flecha">
            <a:extLst>
              <a:ext uri="{FF2B5EF4-FFF2-40B4-BE49-F238E27FC236}">
                <a16:creationId xmlns:a16="http://schemas.microsoft.com/office/drawing/2014/main" id="{694CEE19-FFE7-67B4-574A-8842D2612ADA}"/>
              </a:ext>
            </a:extLst>
          </p:cNvPr>
          <p:cNvCxnSpPr>
            <a:cxnSpLocks/>
          </p:cNvCxnSpPr>
          <p:nvPr/>
        </p:nvCxnSpPr>
        <p:spPr>
          <a:xfrm>
            <a:off x="13508408" y="1665453"/>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8" name="76 Rectángulo">
            <a:extLst>
              <a:ext uri="{FF2B5EF4-FFF2-40B4-BE49-F238E27FC236}">
                <a16:creationId xmlns:a16="http://schemas.microsoft.com/office/drawing/2014/main" id="{4E4868C0-F8D2-4B28-EDCE-F564D5153C8A}"/>
              </a:ext>
            </a:extLst>
          </p:cNvPr>
          <p:cNvSpPr/>
          <p:nvPr/>
        </p:nvSpPr>
        <p:spPr>
          <a:xfrm>
            <a:off x="13842752" y="1220107"/>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Chile - China</a:t>
            </a:r>
            <a:endParaRPr lang="es-ES" sz="1600" dirty="0">
              <a:latin typeface="Arial" panose="020B0604020202020204" pitchFamily="34" charset="0"/>
              <a:cs typeface="Arial" panose="020B0604020202020204" pitchFamily="34" charset="0"/>
            </a:endParaRPr>
          </a:p>
        </p:txBody>
      </p:sp>
      <p:sp>
        <p:nvSpPr>
          <p:cNvPr id="289" name="76 Rectángulo">
            <a:extLst>
              <a:ext uri="{FF2B5EF4-FFF2-40B4-BE49-F238E27FC236}">
                <a16:creationId xmlns:a16="http://schemas.microsoft.com/office/drawing/2014/main" id="{09A7817C-90D7-A4A9-4816-6B5F4712067D}"/>
              </a:ext>
            </a:extLst>
          </p:cNvPr>
          <p:cNvSpPr/>
          <p:nvPr/>
        </p:nvSpPr>
        <p:spPr>
          <a:xfrm>
            <a:off x="13842752" y="1510192"/>
            <a:ext cx="2353460" cy="23721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South Korea</a:t>
            </a:r>
            <a:endParaRPr lang="es-ES" sz="1600" dirty="0">
              <a:latin typeface="Arial" panose="020B0604020202020204" pitchFamily="34" charset="0"/>
              <a:cs typeface="Arial" panose="020B0604020202020204" pitchFamily="34" charset="0"/>
            </a:endParaRPr>
          </a:p>
        </p:txBody>
      </p:sp>
      <p:sp>
        <p:nvSpPr>
          <p:cNvPr id="290" name="76 Rectángulo">
            <a:extLst>
              <a:ext uri="{FF2B5EF4-FFF2-40B4-BE49-F238E27FC236}">
                <a16:creationId xmlns:a16="http://schemas.microsoft.com/office/drawing/2014/main" id="{35B968E7-E677-A826-3F2E-30B86050375E}"/>
              </a:ext>
            </a:extLst>
          </p:cNvPr>
          <p:cNvSpPr/>
          <p:nvPr/>
        </p:nvSpPr>
        <p:spPr>
          <a:xfrm>
            <a:off x="13842752" y="1799731"/>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Costa Rica</a:t>
            </a:r>
            <a:endParaRPr lang="es-ES" sz="1600" dirty="0">
              <a:latin typeface="Arial" panose="020B0604020202020204" pitchFamily="34" charset="0"/>
              <a:cs typeface="Arial" panose="020B0604020202020204" pitchFamily="34" charset="0"/>
            </a:endParaRPr>
          </a:p>
        </p:txBody>
      </p:sp>
      <p:sp>
        <p:nvSpPr>
          <p:cNvPr id="291" name="76 Rectángulo">
            <a:extLst>
              <a:ext uri="{FF2B5EF4-FFF2-40B4-BE49-F238E27FC236}">
                <a16:creationId xmlns:a16="http://schemas.microsoft.com/office/drawing/2014/main" id="{BED6F358-29E3-4616-3EE1-0565021B1CDC}"/>
              </a:ext>
            </a:extLst>
          </p:cNvPr>
          <p:cNvSpPr/>
          <p:nvPr/>
        </p:nvSpPr>
        <p:spPr>
          <a:xfrm>
            <a:off x="13847817" y="2096070"/>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Georgia</a:t>
            </a:r>
            <a:endParaRPr lang="es-ES" sz="1600" dirty="0">
              <a:latin typeface="Arial" panose="020B0604020202020204" pitchFamily="34" charset="0"/>
              <a:cs typeface="Arial" panose="020B0604020202020204" pitchFamily="34" charset="0"/>
            </a:endParaRPr>
          </a:p>
        </p:txBody>
      </p:sp>
      <p:sp>
        <p:nvSpPr>
          <p:cNvPr id="292" name="76 Rectángulo">
            <a:extLst>
              <a:ext uri="{FF2B5EF4-FFF2-40B4-BE49-F238E27FC236}">
                <a16:creationId xmlns:a16="http://schemas.microsoft.com/office/drawing/2014/main" id="{E1836ECE-5BE9-7794-CFDF-3635BDDF764C}"/>
              </a:ext>
            </a:extLst>
          </p:cNvPr>
          <p:cNvSpPr/>
          <p:nvPr/>
        </p:nvSpPr>
        <p:spPr>
          <a:xfrm>
            <a:off x="13846547" y="2388277"/>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Hong Kong</a:t>
            </a:r>
            <a:endParaRPr lang="es-ES" sz="1600" dirty="0">
              <a:latin typeface="Arial" panose="020B0604020202020204" pitchFamily="34" charset="0"/>
              <a:cs typeface="Arial" panose="020B0604020202020204" pitchFamily="34" charset="0"/>
            </a:endParaRPr>
          </a:p>
        </p:txBody>
      </p:sp>
      <p:sp>
        <p:nvSpPr>
          <p:cNvPr id="293" name="76 Rectángulo">
            <a:extLst>
              <a:ext uri="{FF2B5EF4-FFF2-40B4-BE49-F238E27FC236}">
                <a16:creationId xmlns:a16="http://schemas.microsoft.com/office/drawing/2014/main" id="{3F7040D2-700C-3562-75E7-D3CEC1493EA8}"/>
              </a:ext>
            </a:extLst>
          </p:cNvPr>
          <p:cNvSpPr/>
          <p:nvPr/>
        </p:nvSpPr>
        <p:spPr>
          <a:xfrm>
            <a:off x="13860114" y="2690318"/>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Macao</a:t>
            </a:r>
            <a:endParaRPr lang="es-ES" sz="1600" dirty="0">
              <a:latin typeface="Arial" panose="020B0604020202020204" pitchFamily="34" charset="0"/>
              <a:cs typeface="Arial" panose="020B0604020202020204" pitchFamily="34" charset="0"/>
            </a:endParaRPr>
          </a:p>
        </p:txBody>
      </p:sp>
      <p:sp>
        <p:nvSpPr>
          <p:cNvPr id="294" name="76 Rectángulo">
            <a:extLst>
              <a:ext uri="{FF2B5EF4-FFF2-40B4-BE49-F238E27FC236}">
                <a16:creationId xmlns:a16="http://schemas.microsoft.com/office/drawing/2014/main" id="{02F56ADB-7C67-2209-052D-568BEAEBC12C}"/>
              </a:ext>
            </a:extLst>
          </p:cNvPr>
          <p:cNvSpPr/>
          <p:nvPr/>
        </p:nvSpPr>
        <p:spPr>
          <a:xfrm>
            <a:off x="13857433" y="2975284"/>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Mauritius</a:t>
            </a:r>
            <a:endParaRPr lang="es-ES" sz="1600" dirty="0">
              <a:latin typeface="Arial" panose="020B0604020202020204" pitchFamily="34" charset="0"/>
              <a:cs typeface="Arial" panose="020B0604020202020204" pitchFamily="34" charset="0"/>
            </a:endParaRPr>
          </a:p>
        </p:txBody>
      </p:sp>
      <p:sp>
        <p:nvSpPr>
          <p:cNvPr id="299" name="76 Rectángulo">
            <a:extLst>
              <a:ext uri="{FF2B5EF4-FFF2-40B4-BE49-F238E27FC236}">
                <a16:creationId xmlns:a16="http://schemas.microsoft.com/office/drawing/2014/main" id="{DCC99CFB-614F-05CA-0008-7A0E68421192}"/>
              </a:ext>
            </a:extLst>
          </p:cNvPr>
          <p:cNvSpPr/>
          <p:nvPr/>
        </p:nvSpPr>
        <p:spPr>
          <a:xfrm>
            <a:off x="13858441" y="3272494"/>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New Zealand</a:t>
            </a:r>
            <a:endParaRPr lang="es-ES" sz="1600" dirty="0">
              <a:latin typeface="Arial" panose="020B0604020202020204" pitchFamily="34" charset="0"/>
              <a:cs typeface="Arial" panose="020B0604020202020204" pitchFamily="34" charset="0"/>
            </a:endParaRPr>
          </a:p>
        </p:txBody>
      </p:sp>
      <p:sp>
        <p:nvSpPr>
          <p:cNvPr id="300" name="76 Rectángulo">
            <a:extLst>
              <a:ext uri="{FF2B5EF4-FFF2-40B4-BE49-F238E27FC236}">
                <a16:creationId xmlns:a16="http://schemas.microsoft.com/office/drawing/2014/main" id="{CCBA0E56-B4E3-53F5-D797-50C4FA17D529}"/>
              </a:ext>
            </a:extLst>
          </p:cNvPr>
          <p:cNvSpPr/>
          <p:nvPr/>
        </p:nvSpPr>
        <p:spPr>
          <a:xfrm>
            <a:off x="13857433" y="3557460"/>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Arial" panose="020B0604020202020204" pitchFamily="34" charset="0"/>
                <a:cs typeface="Arial" panose="020B0604020202020204" pitchFamily="34" charset="0"/>
              </a:rPr>
              <a:t>China - Singapore</a:t>
            </a:r>
          </a:p>
        </p:txBody>
      </p:sp>
      <p:sp>
        <p:nvSpPr>
          <p:cNvPr id="301" name="76 Rectángulo">
            <a:extLst>
              <a:ext uri="{FF2B5EF4-FFF2-40B4-BE49-F238E27FC236}">
                <a16:creationId xmlns:a16="http://schemas.microsoft.com/office/drawing/2014/main" id="{255EA5EE-C810-37D0-7A25-617859CA8509}"/>
              </a:ext>
            </a:extLst>
          </p:cNvPr>
          <p:cNvSpPr/>
          <p:nvPr/>
        </p:nvSpPr>
        <p:spPr>
          <a:xfrm>
            <a:off x="13861662" y="3849730"/>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Iceland</a:t>
            </a:r>
            <a:endParaRPr lang="es-ES" sz="1600" dirty="0">
              <a:latin typeface="Arial" panose="020B0604020202020204" pitchFamily="34" charset="0"/>
              <a:cs typeface="Arial" panose="020B0604020202020204" pitchFamily="34" charset="0"/>
            </a:endParaRPr>
          </a:p>
        </p:txBody>
      </p:sp>
      <p:sp>
        <p:nvSpPr>
          <p:cNvPr id="302" name="76 Rectángulo">
            <a:extLst>
              <a:ext uri="{FF2B5EF4-FFF2-40B4-BE49-F238E27FC236}">
                <a16:creationId xmlns:a16="http://schemas.microsoft.com/office/drawing/2014/main" id="{5C59EF76-A4CF-54D2-E7AD-2ADCA72D0703}"/>
              </a:ext>
            </a:extLst>
          </p:cNvPr>
          <p:cNvSpPr/>
          <p:nvPr/>
        </p:nvSpPr>
        <p:spPr>
          <a:xfrm>
            <a:off x="13857433" y="4133725"/>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Pakistan</a:t>
            </a:r>
            <a:endParaRPr lang="es-ES" sz="1600" dirty="0">
              <a:latin typeface="Arial" panose="020B0604020202020204" pitchFamily="34" charset="0"/>
              <a:cs typeface="Arial" panose="020B0604020202020204" pitchFamily="34" charset="0"/>
            </a:endParaRPr>
          </a:p>
        </p:txBody>
      </p:sp>
      <p:sp>
        <p:nvSpPr>
          <p:cNvPr id="303" name="76 Rectángulo">
            <a:extLst>
              <a:ext uri="{FF2B5EF4-FFF2-40B4-BE49-F238E27FC236}">
                <a16:creationId xmlns:a16="http://schemas.microsoft.com/office/drawing/2014/main" id="{34D66F5E-4630-3006-6E2B-C6CB10F4B726}"/>
              </a:ext>
            </a:extLst>
          </p:cNvPr>
          <p:cNvSpPr/>
          <p:nvPr/>
        </p:nvSpPr>
        <p:spPr>
          <a:xfrm>
            <a:off x="13855792" y="4425995"/>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Peru</a:t>
            </a:r>
            <a:endParaRPr lang="es-ES" sz="1600" dirty="0">
              <a:latin typeface="Arial" panose="020B0604020202020204" pitchFamily="34" charset="0"/>
              <a:cs typeface="Arial" panose="020B0604020202020204" pitchFamily="34" charset="0"/>
            </a:endParaRPr>
          </a:p>
        </p:txBody>
      </p:sp>
      <p:sp>
        <p:nvSpPr>
          <p:cNvPr id="304" name="76 Rectángulo">
            <a:extLst>
              <a:ext uri="{FF2B5EF4-FFF2-40B4-BE49-F238E27FC236}">
                <a16:creationId xmlns:a16="http://schemas.microsoft.com/office/drawing/2014/main" id="{C189DD21-ABA1-E4D2-28B6-550F61319EC3}"/>
              </a:ext>
            </a:extLst>
          </p:cNvPr>
          <p:cNvSpPr/>
          <p:nvPr/>
        </p:nvSpPr>
        <p:spPr>
          <a:xfrm>
            <a:off x="13855792" y="4697782"/>
            <a:ext cx="2353460" cy="237214"/>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s-ES" sz="1600">
                <a:latin typeface="Arial" panose="020B0604020202020204" pitchFamily="34" charset="0"/>
                <a:cs typeface="Arial" panose="020B0604020202020204" pitchFamily="34" charset="0"/>
              </a:rPr>
              <a:t>China - Switzerland</a:t>
            </a:r>
            <a:endParaRPr lang="es-ES" sz="1600" dirty="0">
              <a:latin typeface="Arial" panose="020B0604020202020204" pitchFamily="34" charset="0"/>
              <a:cs typeface="Arial" panose="020B0604020202020204" pitchFamily="34" charset="0"/>
            </a:endParaRPr>
          </a:p>
        </p:txBody>
      </p:sp>
      <p:cxnSp>
        <p:nvCxnSpPr>
          <p:cNvPr id="308" name="27 Conector recto de flecha">
            <a:extLst>
              <a:ext uri="{FF2B5EF4-FFF2-40B4-BE49-F238E27FC236}">
                <a16:creationId xmlns:a16="http://schemas.microsoft.com/office/drawing/2014/main" id="{39828A58-87FC-5A87-1657-D13CCDAE90A2}"/>
              </a:ext>
            </a:extLst>
          </p:cNvPr>
          <p:cNvCxnSpPr>
            <a:cxnSpLocks/>
          </p:cNvCxnSpPr>
          <p:nvPr/>
        </p:nvCxnSpPr>
        <p:spPr>
          <a:xfrm>
            <a:off x="13491814" y="4795536"/>
            <a:ext cx="369848"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9" name="27 Conector recto de flecha">
            <a:extLst>
              <a:ext uri="{FF2B5EF4-FFF2-40B4-BE49-F238E27FC236}">
                <a16:creationId xmlns:a16="http://schemas.microsoft.com/office/drawing/2014/main" id="{21604CDF-C5C7-E2CE-02BC-5295E0EBC221}"/>
              </a:ext>
            </a:extLst>
          </p:cNvPr>
          <p:cNvCxnSpPr>
            <a:cxnSpLocks/>
          </p:cNvCxnSpPr>
          <p:nvPr/>
        </p:nvCxnSpPr>
        <p:spPr>
          <a:xfrm>
            <a:off x="13508407" y="785189"/>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0" name="27 Conector recto de flecha">
            <a:extLst>
              <a:ext uri="{FF2B5EF4-FFF2-40B4-BE49-F238E27FC236}">
                <a16:creationId xmlns:a16="http://schemas.microsoft.com/office/drawing/2014/main" id="{7D8D4BEE-3704-FFDA-77E1-CF29168ED797}"/>
              </a:ext>
            </a:extLst>
          </p:cNvPr>
          <p:cNvCxnSpPr>
            <a:cxnSpLocks/>
          </p:cNvCxnSpPr>
          <p:nvPr/>
        </p:nvCxnSpPr>
        <p:spPr>
          <a:xfrm>
            <a:off x="13491814" y="1344203"/>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1" name="27 Conector recto de flecha">
            <a:extLst>
              <a:ext uri="{FF2B5EF4-FFF2-40B4-BE49-F238E27FC236}">
                <a16:creationId xmlns:a16="http://schemas.microsoft.com/office/drawing/2014/main" id="{3EA1C948-8191-2E14-574F-82C2DDB3FFD6}"/>
              </a:ext>
            </a:extLst>
          </p:cNvPr>
          <p:cNvCxnSpPr>
            <a:cxnSpLocks/>
          </p:cNvCxnSpPr>
          <p:nvPr/>
        </p:nvCxnSpPr>
        <p:spPr>
          <a:xfrm>
            <a:off x="13508406" y="1890388"/>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9" name="27 Conector recto de flecha">
            <a:extLst>
              <a:ext uri="{FF2B5EF4-FFF2-40B4-BE49-F238E27FC236}">
                <a16:creationId xmlns:a16="http://schemas.microsoft.com/office/drawing/2014/main" id="{2F0171B2-A525-74B0-BBE3-97518B10D619}"/>
              </a:ext>
            </a:extLst>
          </p:cNvPr>
          <p:cNvCxnSpPr>
            <a:cxnSpLocks/>
          </p:cNvCxnSpPr>
          <p:nvPr/>
        </p:nvCxnSpPr>
        <p:spPr>
          <a:xfrm>
            <a:off x="13517868" y="2820954"/>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0" name="27 Conector recto de flecha">
            <a:extLst>
              <a:ext uri="{FF2B5EF4-FFF2-40B4-BE49-F238E27FC236}">
                <a16:creationId xmlns:a16="http://schemas.microsoft.com/office/drawing/2014/main" id="{233C5B62-0B39-69A5-659A-EAF2D520BDF3}"/>
              </a:ext>
            </a:extLst>
          </p:cNvPr>
          <p:cNvCxnSpPr>
            <a:cxnSpLocks/>
          </p:cNvCxnSpPr>
          <p:nvPr/>
        </p:nvCxnSpPr>
        <p:spPr>
          <a:xfrm>
            <a:off x="13491813" y="2214677"/>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1" name="27 Conector recto de flecha">
            <a:extLst>
              <a:ext uri="{FF2B5EF4-FFF2-40B4-BE49-F238E27FC236}">
                <a16:creationId xmlns:a16="http://schemas.microsoft.com/office/drawing/2014/main" id="{E93E02F5-F3A3-0515-8F63-AFF71E05BBB3}"/>
              </a:ext>
            </a:extLst>
          </p:cNvPr>
          <p:cNvCxnSpPr>
            <a:cxnSpLocks/>
          </p:cNvCxnSpPr>
          <p:nvPr/>
        </p:nvCxnSpPr>
        <p:spPr>
          <a:xfrm>
            <a:off x="13524470" y="3093891"/>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2" name="27 Conector recto de flecha">
            <a:extLst>
              <a:ext uri="{FF2B5EF4-FFF2-40B4-BE49-F238E27FC236}">
                <a16:creationId xmlns:a16="http://schemas.microsoft.com/office/drawing/2014/main" id="{E2666C9C-B59D-6D1B-BB52-CAFD3D310826}"/>
              </a:ext>
            </a:extLst>
          </p:cNvPr>
          <p:cNvCxnSpPr>
            <a:cxnSpLocks/>
          </p:cNvCxnSpPr>
          <p:nvPr/>
        </p:nvCxnSpPr>
        <p:spPr>
          <a:xfrm>
            <a:off x="13524470" y="3378981"/>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3" name="27 Conector recto de flecha">
            <a:extLst>
              <a:ext uri="{FF2B5EF4-FFF2-40B4-BE49-F238E27FC236}">
                <a16:creationId xmlns:a16="http://schemas.microsoft.com/office/drawing/2014/main" id="{63E9F0A8-FDD2-AF6D-4C57-B4936DF640A5}"/>
              </a:ext>
            </a:extLst>
          </p:cNvPr>
          <p:cNvCxnSpPr>
            <a:cxnSpLocks/>
          </p:cNvCxnSpPr>
          <p:nvPr/>
        </p:nvCxnSpPr>
        <p:spPr>
          <a:xfrm>
            <a:off x="13525114" y="3676067"/>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4" name="27 Conector recto de flecha">
            <a:extLst>
              <a:ext uri="{FF2B5EF4-FFF2-40B4-BE49-F238E27FC236}">
                <a16:creationId xmlns:a16="http://schemas.microsoft.com/office/drawing/2014/main" id="{5CCA7898-2871-0372-048C-E748F93AF5B4}"/>
              </a:ext>
            </a:extLst>
          </p:cNvPr>
          <p:cNvCxnSpPr>
            <a:cxnSpLocks/>
          </p:cNvCxnSpPr>
          <p:nvPr/>
        </p:nvCxnSpPr>
        <p:spPr>
          <a:xfrm>
            <a:off x="13528753" y="3951292"/>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5" name="27 Conector recto de flecha">
            <a:extLst>
              <a:ext uri="{FF2B5EF4-FFF2-40B4-BE49-F238E27FC236}">
                <a16:creationId xmlns:a16="http://schemas.microsoft.com/office/drawing/2014/main" id="{B8F93E5F-291F-4508-E35E-7C7CA6B3E264}"/>
              </a:ext>
            </a:extLst>
          </p:cNvPr>
          <p:cNvCxnSpPr>
            <a:cxnSpLocks/>
          </p:cNvCxnSpPr>
          <p:nvPr/>
        </p:nvCxnSpPr>
        <p:spPr>
          <a:xfrm>
            <a:off x="13524470" y="4252332"/>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6" name="27 Conector recto de flecha">
            <a:extLst>
              <a:ext uri="{FF2B5EF4-FFF2-40B4-BE49-F238E27FC236}">
                <a16:creationId xmlns:a16="http://schemas.microsoft.com/office/drawing/2014/main" id="{1996D261-6645-BAE4-3B6F-88B065C90A83}"/>
              </a:ext>
            </a:extLst>
          </p:cNvPr>
          <p:cNvCxnSpPr>
            <a:cxnSpLocks/>
          </p:cNvCxnSpPr>
          <p:nvPr/>
        </p:nvCxnSpPr>
        <p:spPr>
          <a:xfrm>
            <a:off x="13524470" y="4508444"/>
            <a:ext cx="346791" cy="0"/>
          </a:xfrm>
          <a:prstGeom prst="straightConnector1">
            <a:avLst/>
          </a:prstGeom>
          <a:ln w="12700">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Conector recto 327">
            <a:extLst>
              <a:ext uri="{FF2B5EF4-FFF2-40B4-BE49-F238E27FC236}">
                <a16:creationId xmlns:a16="http://schemas.microsoft.com/office/drawing/2014/main" id="{925059EF-71EF-CED0-68C9-6D7528BEB6BC}"/>
              </a:ext>
            </a:extLst>
          </p:cNvPr>
          <p:cNvCxnSpPr>
            <a:cxnSpLocks/>
            <a:endCxn id="238" idx="0"/>
          </p:cNvCxnSpPr>
          <p:nvPr/>
        </p:nvCxnSpPr>
        <p:spPr>
          <a:xfrm flipH="1">
            <a:off x="10304048" y="3059980"/>
            <a:ext cx="2009630" cy="3427990"/>
          </a:xfrm>
          <a:prstGeom prst="line">
            <a:avLst/>
          </a:prstGeom>
          <a:ln w="1905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33" name="Elipse 332">
            <a:extLst>
              <a:ext uri="{FF2B5EF4-FFF2-40B4-BE49-F238E27FC236}">
                <a16:creationId xmlns:a16="http://schemas.microsoft.com/office/drawing/2014/main" id="{421A9B61-8CBF-9810-6E84-C338028C63C3}"/>
              </a:ext>
            </a:extLst>
          </p:cNvPr>
          <p:cNvSpPr/>
          <p:nvPr/>
        </p:nvSpPr>
        <p:spPr>
          <a:xfrm>
            <a:off x="11029134" y="4432890"/>
            <a:ext cx="601178" cy="6011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E</a:t>
            </a:r>
          </a:p>
        </p:txBody>
      </p:sp>
      <p:sp>
        <p:nvSpPr>
          <p:cNvPr id="337" name="Elipse 336">
            <a:extLst>
              <a:ext uri="{FF2B5EF4-FFF2-40B4-BE49-F238E27FC236}">
                <a16:creationId xmlns:a16="http://schemas.microsoft.com/office/drawing/2014/main" id="{066ABA7A-A905-3796-0FBB-189CF6D19586}"/>
              </a:ext>
            </a:extLst>
          </p:cNvPr>
          <p:cNvSpPr/>
          <p:nvPr/>
        </p:nvSpPr>
        <p:spPr>
          <a:xfrm>
            <a:off x="-2159260" y="11880850"/>
            <a:ext cx="601178" cy="6011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E</a:t>
            </a:r>
          </a:p>
        </p:txBody>
      </p:sp>
      <p:sp>
        <p:nvSpPr>
          <p:cNvPr id="338" name="CuadroTexto 337">
            <a:extLst>
              <a:ext uri="{FF2B5EF4-FFF2-40B4-BE49-F238E27FC236}">
                <a16:creationId xmlns:a16="http://schemas.microsoft.com/office/drawing/2014/main" id="{54427E0E-4575-4B12-1E4E-323B11CDA5BE}"/>
              </a:ext>
            </a:extLst>
          </p:cNvPr>
          <p:cNvSpPr txBox="1"/>
          <p:nvPr/>
        </p:nvSpPr>
        <p:spPr>
          <a:xfrm>
            <a:off x="-1558082" y="11980938"/>
            <a:ext cx="12416867" cy="384721"/>
          </a:xfrm>
          <a:prstGeom prst="rect">
            <a:avLst/>
          </a:prstGeom>
          <a:noFill/>
        </p:spPr>
        <p:txBody>
          <a:bodyPr wrap="square">
            <a:spAutoFit/>
          </a:bodyPr>
          <a:lstStyle/>
          <a:p>
            <a:pPr algn="just"/>
            <a:r>
              <a:rPr lang="en-US" sz="1900">
                <a:latin typeface="Arial" panose="020B0604020202020204" pitchFamily="34" charset="0"/>
                <a:cs typeface="Arial" panose="020B0604020202020204" pitchFamily="34" charset="0"/>
              </a:rPr>
              <a:t>Parallel or shadow institutionality</a:t>
            </a:r>
          </a:p>
        </p:txBody>
      </p:sp>
      <p:sp>
        <p:nvSpPr>
          <p:cNvPr id="2" name="76 Rectángulo">
            <a:extLst>
              <a:ext uri="{FF2B5EF4-FFF2-40B4-BE49-F238E27FC236}">
                <a16:creationId xmlns:a16="http://schemas.microsoft.com/office/drawing/2014/main" id="{64BF89BE-E79E-FD31-2777-45303E3A7691}"/>
              </a:ext>
            </a:extLst>
          </p:cNvPr>
          <p:cNvSpPr/>
          <p:nvPr/>
        </p:nvSpPr>
        <p:spPr>
          <a:xfrm>
            <a:off x="11580135" y="7928119"/>
            <a:ext cx="3177094" cy="561857"/>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Annex 1B  General Agreement on Trade in Services (GATS)</a:t>
            </a:r>
            <a:endParaRPr lang="es-ES" sz="1600" dirty="0">
              <a:latin typeface="Arial" panose="020B0604020202020204" pitchFamily="34" charset="0"/>
              <a:cs typeface="Arial" panose="020B0604020202020204" pitchFamily="34" charset="0"/>
            </a:endParaRPr>
          </a:p>
        </p:txBody>
      </p:sp>
      <p:sp>
        <p:nvSpPr>
          <p:cNvPr id="3" name="76 Rectángulo">
            <a:extLst>
              <a:ext uri="{FF2B5EF4-FFF2-40B4-BE49-F238E27FC236}">
                <a16:creationId xmlns:a16="http://schemas.microsoft.com/office/drawing/2014/main" id="{0316E8DE-9150-0D9F-1817-3CFD449E2F6E}"/>
              </a:ext>
            </a:extLst>
          </p:cNvPr>
          <p:cNvSpPr/>
          <p:nvPr/>
        </p:nvSpPr>
        <p:spPr>
          <a:xfrm>
            <a:off x="11584173" y="8518142"/>
            <a:ext cx="3177094" cy="77203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Annex 1C  Trade-Related Aspects of Intellectual Property Rights (TRIPS) </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4215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1341</Words>
  <Application>Microsoft Office PowerPoint</Application>
  <PresentationFormat>Personalizado</PresentationFormat>
  <Paragraphs>239</Paragraphs>
  <Slides>4</Slides>
  <Notes>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vt:i4>
      </vt:variant>
    </vt:vector>
  </HeadingPairs>
  <TitlesOfParts>
    <vt:vector size="7" baseType="lpstr">
      <vt:lpstr>Arial</vt:lpstr>
      <vt:lpstr>Calibri</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2021-07-17T19:34:08Z</dcterms:created>
  <dcterms:modified xsi:type="dcterms:W3CDTF">2023-09-12T10:50:21Z</dcterms:modified>
</cp:coreProperties>
</file>